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0" r:id="rId1"/>
  </p:sldMasterIdLst>
  <p:notesMasterIdLst>
    <p:notesMasterId r:id="rId18"/>
  </p:notesMasterIdLst>
  <p:sldIdLst>
    <p:sldId id="256" r:id="rId2"/>
    <p:sldId id="257" r:id="rId3"/>
    <p:sldId id="262" r:id="rId4"/>
    <p:sldId id="259" r:id="rId5"/>
    <p:sldId id="260" r:id="rId6"/>
    <p:sldId id="261" r:id="rId7"/>
    <p:sldId id="263" r:id="rId8"/>
    <p:sldId id="264" r:id="rId9"/>
    <p:sldId id="265" r:id="rId10"/>
    <p:sldId id="266" r:id="rId11"/>
    <p:sldId id="267" r:id="rId12"/>
    <p:sldId id="268" r:id="rId13"/>
    <p:sldId id="272" r:id="rId14"/>
    <p:sldId id="270" r:id="rId15"/>
    <p:sldId id="271"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915"/>
  </p:normalViewPr>
  <p:slideViewPr>
    <p:cSldViewPr snapToGrid="0" snapToObjects="1">
      <p:cViewPr varScale="1">
        <p:scale>
          <a:sx n="86" d="100"/>
          <a:sy n="86" d="100"/>
        </p:scale>
        <p:origin x="53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WINDER SAWHNEY" userId="fe8e2d1d7dc3fa35" providerId="LiveId" clId="{A3424F0D-BCB6-4D75-9C8A-544EB128C8D3}"/>
    <pc:docChg chg="undo custSel addSld delSld modSld sldOrd">
      <pc:chgData name="JASWINDER SAWHNEY" userId="fe8e2d1d7dc3fa35" providerId="LiveId" clId="{A3424F0D-BCB6-4D75-9C8A-544EB128C8D3}" dt="2022-04-15T21:17:43.193" v="5" actId="680"/>
      <pc:docMkLst>
        <pc:docMk/>
      </pc:docMkLst>
      <pc:sldChg chg="ord">
        <pc:chgData name="JASWINDER SAWHNEY" userId="fe8e2d1d7dc3fa35" providerId="LiveId" clId="{A3424F0D-BCB6-4D75-9C8A-544EB128C8D3}" dt="2022-04-15T20:40:23.635" v="3"/>
        <pc:sldMkLst>
          <pc:docMk/>
          <pc:sldMk cId="2324833138" sldId="269"/>
        </pc:sldMkLst>
      </pc:sldChg>
      <pc:sldChg chg="new del">
        <pc:chgData name="JASWINDER SAWHNEY" userId="fe8e2d1d7dc3fa35" providerId="LiveId" clId="{A3424F0D-BCB6-4D75-9C8A-544EB128C8D3}" dt="2022-04-15T21:17:43.193" v="5" actId="680"/>
        <pc:sldMkLst>
          <pc:docMk/>
          <pc:sldMk cId="3830423192" sldId="273"/>
        </pc:sldMkLst>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colored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dk2">
        <a:alpha val="0"/>
      </a:schemeClr>
    </dgm:fillClrLst>
    <dgm:linClrLst meth="repeat">
      <a:schemeClr val="dk2">
        <a:alpha val="0"/>
      </a:schemeClr>
    </dgm:linClrLst>
    <dgm:effectClrLst/>
    <dgm:txLinClrLst/>
    <dgm:txFillClrLst meth="repeat">
      <a:schemeClr val="dk2"/>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72E959-4EF3-4905-ACA6-6DE18D86C1F1}" type="doc">
      <dgm:prSet loTypeId="urn:microsoft.com/office/officeart/2018/5/layout/IconCircleLabelList" loCatId="icon" qsTypeId="urn:microsoft.com/office/officeart/2005/8/quickstyle/simple1" qsCatId="simple" csTypeId="urn:microsoft.com/office/officeart/2018/5/colors/Iconchunking_coloredtext_accent0_3" csCatId="mainScheme" phldr="1"/>
      <dgm:spPr/>
      <dgm:t>
        <a:bodyPr/>
        <a:lstStyle/>
        <a:p>
          <a:endParaRPr lang="en-US"/>
        </a:p>
      </dgm:t>
    </dgm:pt>
    <dgm:pt modelId="{A358CC2C-1EE2-4073-9591-1066134A8EFD}">
      <dgm:prSet/>
      <dgm:spPr/>
      <dgm:t>
        <a:bodyPr/>
        <a:lstStyle/>
        <a:p>
          <a:pPr>
            <a:defRPr cap="all"/>
          </a:pPr>
          <a:r>
            <a:rPr lang="en-US"/>
            <a:t>Our Team </a:t>
          </a:r>
        </a:p>
      </dgm:t>
    </dgm:pt>
    <dgm:pt modelId="{C9C92112-67A6-4FAE-800F-01DAC9EAE379}" type="parTrans" cxnId="{F499E045-322F-4E15-84E4-FCD5B8B5348A}">
      <dgm:prSet/>
      <dgm:spPr/>
      <dgm:t>
        <a:bodyPr/>
        <a:lstStyle/>
        <a:p>
          <a:endParaRPr lang="en-US"/>
        </a:p>
      </dgm:t>
    </dgm:pt>
    <dgm:pt modelId="{BBCDA68F-6219-43C7-A53F-482A08217AE7}" type="sibTrans" cxnId="{F499E045-322F-4E15-84E4-FCD5B8B5348A}">
      <dgm:prSet/>
      <dgm:spPr/>
      <dgm:t>
        <a:bodyPr/>
        <a:lstStyle/>
        <a:p>
          <a:endParaRPr lang="en-US"/>
        </a:p>
      </dgm:t>
    </dgm:pt>
    <dgm:pt modelId="{9895F411-25AA-4C23-821B-A0551D0DA6F3}">
      <dgm:prSet/>
      <dgm:spPr/>
      <dgm:t>
        <a:bodyPr/>
        <a:lstStyle/>
        <a:p>
          <a:pPr>
            <a:defRPr cap="all"/>
          </a:pPr>
          <a:r>
            <a:rPr lang="en-US"/>
            <a:t>Project Summary</a:t>
          </a:r>
        </a:p>
      </dgm:t>
    </dgm:pt>
    <dgm:pt modelId="{78EBD8D4-9D1F-44AD-9111-A0F2B8173F31}" type="parTrans" cxnId="{35D7E89F-2831-4F70-8FB4-57F78486571A}">
      <dgm:prSet/>
      <dgm:spPr/>
      <dgm:t>
        <a:bodyPr/>
        <a:lstStyle/>
        <a:p>
          <a:endParaRPr lang="en-US"/>
        </a:p>
      </dgm:t>
    </dgm:pt>
    <dgm:pt modelId="{BD86BE3F-3BB2-4AD4-A85D-084644A9F1B8}" type="sibTrans" cxnId="{35D7E89F-2831-4F70-8FB4-57F78486571A}">
      <dgm:prSet/>
      <dgm:spPr/>
      <dgm:t>
        <a:bodyPr/>
        <a:lstStyle/>
        <a:p>
          <a:endParaRPr lang="en-US"/>
        </a:p>
      </dgm:t>
    </dgm:pt>
    <dgm:pt modelId="{676CA9FF-1E66-4E13-81A2-49D79895BF5D}">
      <dgm:prSet/>
      <dgm:spPr/>
      <dgm:t>
        <a:bodyPr/>
        <a:lstStyle/>
        <a:p>
          <a:pPr>
            <a:defRPr cap="all"/>
          </a:pPr>
          <a:r>
            <a:rPr lang="en-US"/>
            <a:t>Timeline</a:t>
          </a:r>
        </a:p>
      </dgm:t>
    </dgm:pt>
    <dgm:pt modelId="{CA341A91-1E3E-4C56-9E03-6CC51A716645}" type="parTrans" cxnId="{B19985BB-FDFA-49D8-A364-5A4687AC2E67}">
      <dgm:prSet/>
      <dgm:spPr/>
      <dgm:t>
        <a:bodyPr/>
        <a:lstStyle/>
        <a:p>
          <a:endParaRPr lang="en-US"/>
        </a:p>
      </dgm:t>
    </dgm:pt>
    <dgm:pt modelId="{78F44D8D-610D-432C-A96E-92AF052502A9}" type="sibTrans" cxnId="{B19985BB-FDFA-49D8-A364-5A4687AC2E67}">
      <dgm:prSet/>
      <dgm:spPr/>
      <dgm:t>
        <a:bodyPr/>
        <a:lstStyle/>
        <a:p>
          <a:endParaRPr lang="en-US"/>
        </a:p>
      </dgm:t>
    </dgm:pt>
    <dgm:pt modelId="{DE964184-52D4-42AA-AF65-E80FAEB636E8}">
      <dgm:prSet/>
      <dgm:spPr/>
      <dgm:t>
        <a:bodyPr/>
        <a:lstStyle/>
        <a:p>
          <a:pPr>
            <a:defRPr cap="all"/>
          </a:pPr>
          <a:r>
            <a:rPr lang="en-US"/>
            <a:t>Web Application </a:t>
          </a:r>
        </a:p>
      </dgm:t>
    </dgm:pt>
    <dgm:pt modelId="{164D1FE5-A59C-4934-B193-4FFDF09C9F5A}" type="parTrans" cxnId="{FB3F9EA7-4B08-4426-B0BF-D51CA6D09B17}">
      <dgm:prSet/>
      <dgm:spPr/>
      <dgm:t>
        <a:bodyPr/>
        <a:lstStyle/>
        <a:p>
          <a:endParaRPr lang="en-US"/>
        </a:p>
      </dgm:t>
    </dgm:pt>
    <dgm:pt modelId="{9A12CD3B-DFB4-49E4-BF70-AE54247F8C6B}" type="sibTrans" cxnId="{FB3F9EA7-4B08-4426-B0BF-D51CA6D09B17}">
      <dgm:prSet/>
      <dgm:spPr/>
      <dgm:t>
        <a:bodyPr/>
        <a:lstStyle/>
        <a:p>
          <a:endParaRPr lang="en-US"/>
        </a:p>
      </dgm:t>
    </dgm:pt>
    <dgm:pt modelId="{87E0E1AA-8F9E-41A1-82D1-26D23BCD86D8}" type="pres">
      <dgm:prSet presAssocID="{D972E959-4EF3-4905-ACA6-6DE18D86C1F1}" presName="root" presStyleCnt="0">
        <dgm:presLayoutVars>
          <dgm:dir/>
          <dgm:resizeHandles val="exact"/>
        </dgm:presLayoutVars>
      </dgm:prSet>
      <dgm:spPr/>
    </dgm:pt>
    <dgm:pt modelId="{DA05A71A-116F-4153-AF77-E26B36C833E5}" type="pres">
      <dgm:prSet presAssocID="{A358CC2C-1EE2-4073-9591-1066134A8EFD}" presName="compNode" presStyleCnt="0"/>
      <dgm:spPr/>
    </dgm:pt>
    <dgm:pt modelId="{EDE971C8-815A-4717-BD1E-590FC9641690}" type="pres">
      <dgm:prSet presAssocID="{A358CC2C-1EE2-4073-9591-1066134A8EFD}" presName="iconBgRect" presStyleLbl="bgShp" presStyleIdx="0" presStyleCnt="4"/>
      <dgm:spPr/>
    </dgm:pt>
    <dgm:pt modelId="{5B63021C-14DC-4BA6-9A0F-6CCAE4A10601}" type="pres">
      <dgm:prSet presAssocID="{A358CC2C-1EE2-4073-9591-1066134A8EF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
        </a:ext>
      </dgm:extLst>
    </dgm:pt>
    <dgm:pt modelId="{92679031-3CB3-4553-BE07-A0876440825D}" type="pres">
      <dgm:prSet presAssocID="{A358CC2C-1EE2-4073-9591-1066134A8EFD}" presName="spaceRect" presStyleCnt="0"/>
      <dgm:spPr/>
    </dgm:pt>
    <dgm:pt modelId="{8E3746A4-466B-4E4E-8E57-D2BB5795FB62}" type="pres">
      <dgm:prSet presAssocID="{A358CC2C-1EE2-4073-9591-1066134A8EFD}" presName="textRect" presStyleLbl="revTx" presStyleIdx="0" presStyleCnt="4">
        <dgm:presLayoutVars>
          <dgm:chMax val="1"/>
          <dgm:chPref val="1"/>
        </dgm:presLayoutVars>
      </dgm:prSet>
      <dgm:spPr/>
    </dgm:pt>
    <dgm:pt modelId="{CB6712B0-AD01-4328-86A6-FA38DCBBA403}" type="pres">
      <dgm:prSet presAssocID="{BBCDA68F-6219-43C7-A53F-482A08217AE7}" presName="sibTrans" presStyleCnt="0"/>
      <dgm:spPr/>
    </dgm:pt>
    <dgm:pt modelId="{5F54266B-2B89-46A0-8D69-C544675DA5E5}" type="pres">
      <dgm:prSet presAssocID="{9895F411-25AA-4C23-821B-A0551D0DA6F3}" presName="compNode" presStyleCnt="0"/>
      <dgm:spPr/>
    </dgm:pt>
    <dgm:pt modelId="{07D72DBC-EF19-4169-A1C9-CC9BED3DD9CD}" type="pres">
      <dgm:prSet presAssocID="{9895F411-25AA-4C23-821B-A0551D0DA6F3}" presName="iconBgRect" presStyleLbl="bgShp" presStyleIdx="1" presStyleCnt="4"/>
      <dgm:spPr/>
    </dgm:pt>
    <dgm:pt modelId="{9B0668E0-615A-4496-8DB4-01C1555D0E96}" type="pres">
      <dgm:prSet presAssocID="{9895F411-25AA-4C23-821B-A0551D0DA6F3}"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BE38A731-D729-404A-B5E4-970BEA23BF61}" type="pres">
      <dgm:prSet presAssocID="{9895F411-25AA-4C23-821B-A0551D0DA6F3}" presName="spaceRect" presStyleCnt="0"/>
      <dgm:spPr/>
    </dgm:pt>
    <dgm:pt modelId="{FB2F8CAF-3ED1-4E1C-B9DA-90EF1BACFABE}" type="pres">
      <dgm:prSet presAssocID="{9895F411-25AA-4C23-821B-A0551D0DA6F3}" presName="textRect" presStyleLbl="revTx" presStyleIdx="1" presStyleCnt="4">
        <dgm:presLayoutVars>
          <dgm:chMax val="1"/>
          <dgm:chPref val="1"/>
        </dgm:presLayoutVars>
      </dgm:prSet>
      <dgm:spPr/>
    </dgm:pt>
    <dgm:pt modelId="{F1349456-E898-4007-A019-E679C4BB1AA3}" type="pres">
      <dgm:prSet presAssocID="{BD86BE3F-3BB2-4AD4-A85D-084644A9F1B8}" presName="sibTrans" presStyleCnt="0"/>
      <dgm:spPr/>
    </dgm:pt>
    <dgm:pt modelId="{781ABB1B-8FEA-4EAA-9A5A-25CD5533D76D}" type="pres">
      <dgm:prSet presAssocID="{676CA9FF-1E66-4E13-81A2-49D79895BF5D}" presName="compNode" presStyleCnt="0"/>
      <dgm:spPr/>
    </dgm:pt>
    <dgm:pt modelId="{D13AEE94-B54B-4657-9D4F-C3DA1444EA76}" type="pres">
      <dgm:prSet presAssocID="{676CA9FF-1E66-4E13-81A2-49D79895BF5D}" presName="iconBgRect" presStyleLbl="bgShp" presStyleIdx="2" presStyleCnt="4"/>
      <dgm:spPr/>
    </dgm:pt>
    <dgm:pt modelId="{E315C90A-D09D-47A0-9982-1714E5D94813}" type="pres">
      <dgm:prSet presAssocID="{676CA9FF-1E66-4E13-81A2-49D79895BF5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7E231FE6-8F32-41A5-9825-DBF0CC319417}" type="pres">
      <dgm:prSet presAssocID="{676CA9FF-1E66-4E13-81A2-49D79895BF5D}" presName="spaceRect" presStyleCnt="0"/>
      <dgm:spPr/>
    </dgm:pt>
    <dgm:pt modelId="{9CC9503E-834F-4335-8ABC-63A33E4B49BD}" type="pres">
      <dgm:prSet presAssocID="{676CA9FF-1E66-4E13-81A2-49D79895BF5D}" presName="textRect" presStyleLbl="revTx" presStyleIdx="2" presStyleCnt="4">
        <dgm:presLayoutVars>
          <dgm:chMax val="1"/>
          <dgm:chPref val="1"/>
        </dgm:presLayoutVars>
      </dgm:prSet>
      <dgm:spPr/>
    </dgm:pt>
    <dgm:pt modelId="{A1BB40E7-5824-4BFE-991D-BA33D584FBF5}" type="pres">
      <dgm:prSet presAssocID="{78F44D8D-610D-432C-A96E-92AF052502A9}" presName="sibTrans" presStyleCnt="0"/>
      <dgm:spPr/>
    </dgm:pt>
    <dgm:pt modelId="{E2D576A9-2A93-4AD8-A596-F994A5BDF046}" type="pres">
      <dgm:prSet presAssocID="{DE964184-52D4-42AA-AF65-E80FAEB636E8}" presName="compNode" presStyleCnt="0"/>
      <dgm:spPr/>
    </dgm:pt>
    <dgm:pt modelId="{B9090D1D-6298-44D9-BA1A-C361296DFCB3}" type="pres">
      <dgm:prSet presAssocID="{DE964184-52D4-42AA-AF65-E80FAEB636E8}" presName="iconBgRect" presStyleLbl="bgShp" presStyleIdx="3" presStyleCnt="4"/>
      <dgm:spPr/>
    </dgm:pt>
    <dgm:pt modelId="{876C59CB-7C45-4B33-872E-4E72D524ADAA}" type="pres">
      <dgm:prSet presAssocID="{DE964184-52D4-42AA-AF65-E80FAEB636E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onitor"/>
        </a:ext>
      </dgm:extLst>
    </dgm:pt>
    <dgm:pt modelId="{95A11673-1E4A-40B7-86CA-A0D465194565}" type="pres">
      <dgm:prSet presAssocID="{DE964184-52D4-42AA-AF65-E80FAEB636E8}" presName="spaceRect" presStyleCnt="0"/>
      <dgm:spPr/>
    </dgm:pt>
    <dgm:pt modelId="{DD8F5278-AE8B-4B13-9A1C-DC86680D5A30}" type="pres">
      <dgm:prSet presAssocID="{DE964184-52D4-42AA-AF65-E80FAEB636E8}" presName="textRect" presStyleLbl="revTx" presStyleIdx="3" presStyleCnt="4">
        <dgm:presLayoutVars>
          <dgm:chMax val="1"/>
          <dgm:chPref val="1"/>
        </dgm:presLayoutVars>
      </dgm:prSet>
      <dgm:spPr/>
    </dgm:pt>
  </dgm:ptLst>
  <dgm:cxnLst>
    <dgm:cxn modelId="{EC6AF61C-7B98-284A-A42E-0E1BBD0EBDEB}" type="presOf" srcId="{676CA9FF-1E66-4E13-81A2-49D79895BF5D}" destId="{9CC9503E-834F-4335-8ABC-63A33E4B49BD}" srcOrd="0" destOrd="0" presId="urn:microsoft.com/office/officeart/2018/5/layout/IconCircleLabelList"/>
    <dgm:cxn modelId="{F499E045-322F-4E15-84E4-FCD5B8B5348A}" srcId="{D972E959-4EF3-4905-ACA6-6DE18D86C1F1}" destId="{A358CC2C-1EE2-4073-9591-1066134A8EFD}" srcOrd="0" destOrd="0" parTransId="{C9C92112-67A6-4FAE-800F-01DAC9EAE379}" sibTransId="{BBCDA68F-6219-43C7-A53F-482A08217AE7}"/>
    <dgm:cxn modelId="{9B036956-47EB-304E-A54A-89FC43329E67}" type="presOf" srcId="{DE964184-52D4-42AA-AF65-E80FAEB636E8}" destId="{DD8F5278-AE8B-4B13-9A1C-DC86680D5A30}" srcOrd="0" destOrd="0" presId="urn:microsoft.com/office/officeart/2018/5/layout/IconCircleLabelList"/>
    <dgm:cxn modelId="{35D7E89F-2831-4F70-8FB4-57F78486571A}" srcId="{D972E959-4EF3-4905-ACA6-6DE18D86C1F1}" destId="{9895F411-25AA-4C23-821B-A0551D0DA6F3}" srcOrd="1" destOrd="0" parTransId="{78EBD8D4-9D1F-44AD-9111-A0F2B8173F31}" sibTransId="{BD86BE3F-3BB2-4AD4-A85D-084644A9F1B8}"/>
    <dgm:cxn modelId="{95AA0DA2-03A4-8A48-8353-96EB83212405}" type="presOf" srcId="{D972E959-4EF3-4905-ACA6-6DE18D86C1F1}" destId="{87E0E1AA-8F9E-41A1-82D1-26D23BCD86D8}" srcOrd="0" destOrd="0" presId="urn:microsoft.com/office/officeart/2018/5/layout/IconCircleLabelList"/>
    <dgm:cxn modelId="{FB3F9EA7-4B08-4426-B0BF-D51CA6D09B17}" srcId="{D972E959-4EF3-4905-ACA6-6DE18D86C1F1}" destId="{DE964184-52D4-42AA-AF65-E80FAEB636E8}" srcOrd="3" destOrd="0" parTransId="{164D1FE5-A59C-4934-B193-4FFDF09C9F5A}" sibTransId="{9A12CD3B-DFB4-49E4-BF70-AE54247F8C6B}"/>
    <dgm:cxn modelId="{B19985BB-FDFA-49D8-A364-5A4687AC2E67}" srcId="{D972E959-4EF3-4905-ACA6-6DE18D86C1F1}" destId="{676CA9FF-1E66-4E13-81A2-49D79895BF5D}" srcOrd="2" destOrd="0" parTransId="{CA341A91-1E3E-4C56-9E03-6CC51A716645}" sibTransId="{78F44D8D-610D-432C-A96E-92AF052502A9}"/>
    <dgm:cxn modelId="{1BD13EBE-77C2-5246-9F27-2F622E03A2AF}" type="presOf" srcId="{9895F411-25AA-4C23-821B-A0551D0DA6F3}" destId="{FB2F8CAF-3ED1-4E1C-B9DA-90EF1BACFABE}" srcOrd="0" destOrd="0" presId="urn:microsoft.com/office/officeart/2018/5/layout/IconCircleLabelList"/>
    <dgm:cxn modelId="{DC2771C3-AF94-7842-A34F-665BD83AFC64}" type="presOf" srcId="{A358CC2C-1EE2-4073-9591-1066134A8EFD}" destId="{8E3746A4-466B-4E4E-8E57-D2BB5795FB62}" srcOrd="0" destOrd="0" presId="urn:microsoft.com/office/officeart/2018/5/layout/IconCircleLabelList"/>
    <dgm:cxn modelId="{90B09B18-1BAC-E241-BACF-BA5E74B5395D}" type="presParOf" srcId="{87E0E1AA-8F9E-41A1-82D1-26D23BCD86D8}" destId="{DA05A71A-116F-4153-AF77-E26B36C833E5}" srcOrd="0" destOrd="0" presId="urn:microsoft.com/office/officeart/2018/5/layout/IconCircleLabelList"/>
    <dgm:cxn modelId="{7EEC2555-CE49-2449-8658-181A62CE5FD2}" type="presParOf" srcId="{DA05A71A-116F-4153-AF77-E26B36C833E5}" destId="{EDE971C8-815A-4717-BD1E-590FC9641690}" srcOrd="0" destOrd="0" presId="urn:microsoft.com/office/officeart/2018/5/layout/IconCircleLabelList"/>
    <dgm:cxn modelId="{0E826BCF-E8AC-6748-A3B3-19B148AACABE}" type="presParOf" srcId="{DA05A71A-116F-4153-AF77-E26B36C833E5}" destId="{5B63021C-14DC-4BA6-9A0F-6CCAE4A10601}" srcOrd="1" destOrd="0" presId="urn:microsoft.com/office/officeart/2018/5/layout/IconCircleLabelList"/>
    <dgm:cxn modelId="{11B27C6A-5CF6-3041-BFF5-19008C58E8EB}" type="presParOf" srcId="{DA05A71A-116F-4153-AF77-E26B36C833E5}" destId="{92679031-3CB3-4553-BE07-A0876440825D}" srcOrd="2" destOrd="0" presId="urn:microsoft.com/office/officeart/2018/5/layout/IconCircleLabelList"/>
    <dgm:cxn modelId="{1AC35498-0180-EA4D-A3ED-1D135A2DC1FC}" type="presParOf" srcId="{DA05A71A-116F-4153-AF77-E26B36C833E5}" destId="{8E3746A4-466B-4E4E-8E57-D2BB5795FB62}" srcOrd="3" destOrd="0" presId="urn:microsoft.com/office/officeart/2018/5/layout/IconCircleLabelList"/>
    <dgm:cxn modelId="{DA7975F0-736F-8E44-BF52-010D0374D6C7}" type="presParOf" srcId="{87E0E1AA-8F9E-41A1-82D1-26D23BCD86D8}" destId="{CB6712B0-AD01-4328-86A6-FA38DCBBA403}" srcOrd="1" destOrd="0" presId="urn:microsoft.com/office/officeart/2018/5/layout/IconCircleLabelList"/>
    <dgm:cxn modelId="{31596FE4-30A7-5D42-8F59-C8E22298F15E}" type="presParOf" srcId="{87E0E1AA-8F9E-41A1-82D1-26D23BCD86D8}" destId="{5F54266B-2B89-46A0-8D69-C544675DA5E5}" srcOrd="2" destOrd="0" presId="urn:microsoft.com/office/officeart/2018/5/layout/IconCircleLabelList"/>
    <dgm:cxn modelId="{8DBCE871-0037-E44D-9FE9-0D7690A3932F}" type="presParOf" srcId="{5F54266B-2B89-46A0-8D69-C544675DA5E5}" destId="{07D72DBC-EF19-4169-A1C9-CC9BED3DD9CD}" srcOrd="0" destOrd="0" presId="urn:microsoft.com/office/officeart/2018/5/layout/IconCircleLabelList"/>
    <dgm:cxn modelId="{7729D38E-930F-F541-BE62-2C0A61311EBC}" type="presParOf" srcId="{5F54266B-2B89-46A0-8D69-C544675DA5E5}" destId="{9B0668E0-615A-4496-8DB4-01C1555D0E96}" srcOrd="1" destOrd="0" presId="urn:microsoft.com/office/officeart/2018/5/layout/IconCircleLabelList"/>
    <dgm:cxn modelId="{CF59BB97-8C8A-FE4A-BD22-62F3E8C3CFBE}" type="presParOf" srcId="{5F54266B-2B89-46A0-8D69-C544675DA5E5}" destId="{BE38A731-D729-404A-B5E4-970BEA23BF61}" srcOrd="2" destOrd="0" presId="urn:microsoft.com/office/officeart/2018/5/layout/IconCircleLabelList"/>
    <dgm:cxn modelId="{96AF7ECE-8E2B-B444-BF14-007D6A67B123}" type="presParOf" srcId="{5F54266B-2B89-46A0-8D69-C544675DA5E5}" destId="{FB2F8CAF-3ED1-4E1C-B9DA-90EF1BACFABE}" srcOrd="3" destOrd="0" presId="urn:microsoft.com/office/officeart/2018/5/layout/IconCircleLabelList"/>
    <dgm:cxn modelId="{1C72411F-EE7F-F840-8A4E-A7B7FB74F4D3}" type="presParOf" srcId="{87E0E1AA-8F9E-41A1-82D1-26D23BCD86D8}" destId="{F1349456-E898-4007-A019-E679C4BB1AA3}" srcOrd="3" destOrd="0" presId="urn:microsoft.com/office/officeart/2018/5/layout/IconCircleLabelList"/>
    <dgm:cxn modelId="{FF2B6B36-195E-9F43-B138-3E60D057B20D}" type="presParOf" srcId="{87E0E1AA-8F9E-41A1-82D1-26D23BCD86D8}" destId="{781ABB1B-8FEA-4EAA-9A5A-25CD5533D76D}" srcOrd="4" destOrd="0" presId="urn:microsoft.com/office/officeart/2018/5/layout/IconCircleLabelList"/>
    <dgm:cxn modelId="{9765AB4C-AAB4-7A44-A815-9EABF84C1834}" type="presParOf" srcId="{781ABB1B-8FEA-4EAA-9A5A-25CD5533D76D}" destId="{D13AEE94-B54B-4657-9D4F-C3DA1444EA76}" srcOrd="0" destOrd="0" presId="urn:microsoft.com/office/officeart/2018/5/layout/IconCircleLabelList"/>
    <dgm:cxn modelId="{3FB29700-0C34-9246-B347-65FA44FB0552}" type="presParOf" srcId="{781ABB1B-8FEA-4EAA-9A5A-25CD5533D76D}" destId="{E315C90A-D09D-47A0-9982-1714E5D94813}" srcOrd="1" destOrd="0" presId="urn:microsoft.com/office/officeart/2018/5/layout/IconCircleLabelList"/>
    <dgm:cxn modelId="{7B641744-4402-B545-92BC-605573F39E7E}" type="presParOf" srcId="{781ABB1B-8FEA-4EAA-9A5A-25CD5533D76D}" destId="{7E231FE6-8F32-41A5-9825-DBF0CC319417}" srcOrd="2" destOrd="0" presId="urn:microsoft.com/office/officeart/2018/5/layout/IconCircleLabelList"/>
    <dgm:cxn modelId="{2A55EC8F-81B8-CE40-8420-114CC54E1003}" type="presParOf" srcId="{781ABB1B-8FEA-4EAA-9A5A-25CD5533D76D}" destId="{9CC9503E-834F-4335-8ABC-63A33E4B49BD}" srcOrd="3" destOrd="0" presId="urn:microsoft.com/office/officeart/2018/5/layout/IconCircleLabelList"/>
    <dgm:cxn modelId="{B1D8E4B9-1D44-A741-903F-DF04C365206F}" type="presParOf" srcId="{87E0E1AA-8F9E-41A1-82D1-26D23BCD86D8}" destId="{A1BB40E7-5824-4BFE-991D-BA33D584FBF5}" srcOrd="5" destOrd="0" presId="urn:microsoft.com/office/officeart/2018/5/layout/IconCircleLabelList"/>
    <dgm:cxn modelId="{9059643B-61D9-1E44-81FC-49DB76BB4008}" type="presParOf" srcId="{87E0E1AA-8F9E-41A1-82D1-26D23BCD86D8}" destId="{E2D576A9-2A93-4AD8-A596-F994A5BDF046}" srcOrd="6" destOrd="0" presId="urn:microsoft.com/office/officeart/2018/5/layout/IconCircleLabelList"/>
    <dgm:cxn modelId="{F93E893E-77A1-BE49-9086-9C51221AB428}" type="presParOf" srcId="{E2D576A9-2A93-4AD8-A596-F994A5BDF046}" destId="{B9090D1D-6298-44D9-BA1A-C361296DFCB3}" srcOrd="0" destOrd="0" presId="urn:microsoft.com/office/officeart/2018/5/layout/IconCircleLabelList"/>
    <dgm:cxn modelId="{7E972D8D-3FBF-7548-8187-D83D8803E1EB}" type="presParOf" srcId="{E2D576A9-2A93-4AD8-A596-F994A5BDF046}" destId="{876C59CB-7C45-4B33-872E-4E72D524ADAA}" srcOrd="1" destOrd="0" presId="urn:microsoft.com/office/officeart/2018/5/layout/IconCircleLabelList"/>
    <dgm:cxn modelId="{D9C6CC0D-B49F-E849-A047-7EBAA24E8543}" type="presParOf" srcId="{E2D576A9-2A93-4AD8-A596-F994A5BDF046}" destId="{95A11673-1E4A-40B7-86CA-A0D465194565}" srcOrd="2" destOrd="0" presId="urn:microsoft.com/office/officeart/2018/5/layout/IconCircleLabelList"/>
    <dgm:cxn modelId="{5DE5757A-3E21-7E45-BF1B-AF49EFB2172A}" type="presParOf" srcId="{E2D576A9-2A93-4AD8-A596-F994A5BDF046}" destId="{DD8F5278-AE8B-4B13-9A1C-DC86680D5A30}"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72A77C-7082-1347-9F72-B9E726868290}" type="doc">
      <dgm:prSet loTypeId="urn:microsoft.com/office/officeart/2005/8/layout/bProcess3" loCatId="" qsTypeId="urn:microsoft.com/office/officeart/2005/8/quickstyle/simple2" qsCatId="simple" csTypeId="urn:microsoft.com/office/officeart/2005/8/colors/accent3_3" csCatId="accent3" phldr="1"/>
      <dgm:spPr/>
      <dgm:t>
        <a:bodyPr/>
        <a:lstStyle/>
        <a:p>
          <a:endParaRPr lang="en-US"/>
        </a:p>
      </dgm:t>
    </dgm:pt>
    <dgm:pt modelId="{F568C013-0C2D-0646-AC39-7F77C2D4B7AE}">
      <dgm:prSet phldrT="[Text]"/>
      <dgm:spPr/>
      <dgm:t>
        <a:bodyPr/>
        <a:lstStyle/>
        <a:p>
          <a:r>
            <a:rPr lang="en-US" dirty="0"/>
            <a:t>Get the data from API</a:t>
          </a:r>
        </a:p>
      </dgm:t>
    </dgm:pt>
    <dgm:pt modelId="{3AB7406F-1797-FB41-9FAC-BC10DB685CC1}" type="parTrans" cxnId="{7B90F080-5427-DD43-8ACE-4C08D5558E24}">
      <dgm:prSet/>
      <dgm:spPr/>
      <dgm:t>
        <a:bodyPr/>
        <a:lstStyle/>
        <a:p>
          <a:endParaRPr lang="en-US"/>
        </a:p>
      </dgm:t>
    </dgm:pt>
    <dgm:pt modelId="{0951897A-CBB0-DA4D-970E-75D837B9149F}" type="sibTrans" cxnId="{7B90F080-5427-DD43-8ACE-4C08D5558E24}">
      <dgm:prSet/>
      <dgm:spPr/>
      <dgm:t>
        <a:bodyPr/>
        <a:lstStyle/>
        <a:p>
          <a:endParaRPr lang="en-US"/>
        </a:p>
      </dgm:t>
    </dgm:pt>
    <dgm:pt modelId="{AAB392AC-079B-BF42-8BAD-A6A3303DD2CE}">
      <dgm:prSet phldrT="[Text]"/>
      <dgm:spPr/>
      <dgm:t>
        <a:bodyPr/>
        <a:lstStyle/>
        <a:p>
          <a:r>
            <a:rPr lang="en-US" dirty="0"/>
            <a:t>Connect python with the  cloud database and store data into Mongo DB. Using Mongo client</a:t>
          </a:r>
        </a:p>
      </dgm:t>
    </dgm:pt>
    <dgm:pt modelId="{ECB01088-FC45-7D47-8278-2579E8906C5E}" type="parTrans" cxnId="{88B62AD2-3BA1-B747-8C9C-46F0466BF2D5}">
      <dgm:prSet/>
      <dgm:spPr/>
      <dgm:t>
        <a:bodyPr/>
        <a:lstStyle/>
        <a:p>
          <a:endParaRPr lang="en-US"/>
        </a:p>
      </dgm:t>
    </dgm:pt>
    <dgm:pt modelId="{91087DCE-789C-B042-AF6D-870A80979AA4}" type="sibTrans" cxnId="{88B62AD2-3BA1-B747-8C9C-46F0466BF2D5}">
      <dgm:prSet/>
      <dgm:spPr/>
      <dgm:t>
        <a:bodyPr/>
        <a:lstStyle/>
        <a:p>
          <a:endParaRPr lang="en-US"/>
        </a:p>
      </dgm:t>
    </dgm:pt>
    <dgm:pt modelId="{5466762F-2EEE-CB4A-BEEF-04455D2A424B}">
      <dgm:prSet phldrT="[Text]"/>
      <dgm:spPr/>
      <dgm:t>
        <a:bodyPr/>
        <a:lstStyle/>
        <a:p>
          <a:r>
            <a:rPr lang="en-US" dirty="0"/>
            <a:t>Visualizations using Google charts in a Django web app.</a:t>
          </a:r>
        </a:p>
      </dgm:t>
    </dgm:pt>
    <dgm:pt modelId="{B5412602-DE59-E44A-9240-FA232DF0DF00}" type="parTrans" cxnId="{DFD06A83-0D74-534F-8E93-B21776BE1129}">
      <dgm:prSet/>
      <dgm:spPr/>
      <dgm:t>
        <a:bodyPr/>
        <a:lstStyle/>
        <a:p>
          <a:endParaRPr lang="en-US"/>
        </a:p>
      </dgm:t>
    </dgm:pt>
    <dgm:pt modelId="{37F1DDCB-33B2-6D44-834F-154C8FD9EC51}" type="sibTrans" cxnId="{DFD06A83-0D74-534F-8E93-B21776BE1129}">
      <dgm:prSet/>
      <dgm:spPr/>
      <dgm:t>
        <a:bodyPr/>
        <a:lstStyle/>
        <a:p>
          <a:endParaRPr lang="en-US"/>
        </a:p>
      </dgm:t>
    </dgm:pt>
    <dgm:pt modelId="{4549BD91-6E77-204C-A1BB-4034BCBEAA14}">
      <dgm:prSet phldrT="[Text]"/>
      <dgm:spPr/>
      <dgm:t>
        <a:bodyPr/>
        <a:lstStyle/>
        <a:p>
          <a:r>
            <a:rPr lang="en-US" dirty="0"/>
            <a:t>Create API that fetches data from live cloud database</a:t>
          </a:r>
        </a:p>
      </dgm:t>
    </dgm:pt>
    <dgm:pt modelId="{216DFAFD-AC7C-EB43-A5D3-1A396A8843A1}" type="parTrans" cxnId="{B4F7FFA8-682C-BB40-B463-808AD4316A43}">
      <dgm:prSet/>
      <dgm:spPr/>
      <dgm:t>
        <a:bodyPr/>
        <a:lstStyle/>
        <a:p>
          <a:endParaRPr lang="en-US"/>
        </a:p>
      </dgm:t>
    </dgm:pt>
    <dgm:pt modelId="{92112DB7-F548-E442-8778-5AB13EBE3881}" type="sibTrans" cxnId="{B4F7FFA8-682C-BB40-B463-808AD4316A43}">
      <dgm:prSet/>
      <dgm:spPr/>
      <dgm:t>
        <a:bodyPr/>
        <a:lstStyle/>
        <a:p>
          <a:endParaRPr lang="en-US"/>
        </a:p>
      </dgm:t>
    </dgm:pt>
    <dgm:pt modelId="{B0E98850-3225-B84B-90CA-1A0C0EA6B532}">
      <dgm:prSet phldrT="[Text]"/>
      <dgm:spPr/>
      <dgm:t>
        <a:bodyPr/>
        <a:lstStyle/>
        <a:p>
          <a:r>
            <a:rPr lang="en-US" dirty="0"/>
            <a:t>Load data into Python from API</a:t>
          </a:r>
        </a:p>
      </dgm:t>
    </dgm:pt>
    <dgm:pt modelId="{65F56359-56C7-BC48-A8DF-C5BAF8A69799}" type="sibTrans" cxnId="{1EB1D91D-01EC-D746-9AE1-11B093B201B6}">
      <dgm:prSet/>
      <dgm:spPr/>
      <dgm:t>
        <a:bodyPr/>
        <a:lstStyle/>
        <a:p>
          <a:endParaRPr lang="en-US"/>
        </a:p>
      </dgm:t>
    </dgm:pt>
    <dgm:pt modelId="{48074B3B-74B3-6C46-AA38-84D419293448}" type="parTrans" cxnId="{1EB1D91D-01EC-D746-9AE1-11B093B201B6}">
      <dgm:prSet/>
      <dgm:spPr/>
      <dgm:t>
        <a:bodyPr/>
        <a:lstStyle/>
        <a:p>
          <a:endParaRPr lang="en-US"/>
        </a:p>
      </dgm:t>
    </dgm:pt>
    <dgm:pt modelId="{6A4A8332-AA15-3240-86A4-C3468EE51C76}" type="pres">
      <dgm:prSet presAssocID="{7F72A77C-7082-1347-9F72-B9E726868290}" presName="Name0" presStyleCnt="0">
        <dgm:presLayoutVars>
          <dgm:dir/>
          <dgm:resizeHandles val="exact"/>
        </dgm:presLayoutVars>
      </dgm:prSet>
      <dgm:spPr/>
    </dgm:pt>
    <dgm:pt modelId="{D74C35E2-A523-F645-8649-5D5FEAF41CA6}" type="pres">
      <dgm:prSet presAssocID="{F568C013-0C2D-0646-AC39-7F77C2D4B7AE}" presName="node" presStyleLbl="node1" presStyleIdx="0" presStyleCnt="5">
        <dgm:presLayoutVars>
          <dgm:bulletEnabled val="1"/>
        </dgm:presLayoutVars>
      </dgm:prSet>
      <dgm:spPr/>
    </dgm:pt>
    <dgm:pt modelId="{05234DBB-8324-534C-AE9E-9E3A00F2DD53}" type="pres">
      <dgm:prSet presAssocID="{0951897A-CBB0-DA4D-970E-75D837B9149F}" presName="sibTrans" presStyleLbl="sibTrans1D1" presStyleIdx="0" presStyleCnt="4"/>
      <dgm:spPr/>
    </dgm:pt>
    <dgm:pt modelId="{FFCA87E6-7BC2-A247-B8DF-3C9C09F3D618}" type="pres">
      <dgm:prSet presAssocID="{0951897A-CBB0-DA4D-970E-75D837B9149F}" presName="connectorText" presStyleLbl="sibTrans1D1" presStyleIdx="0" presStyleCnt="4"/>
      <dgm:spPr/>
    </dgm:pt>
    <dgm:pt modelId="{6006ECF9-9FF5-0844-8245-F69209A193DE}" type="pres">
      <dgm:prSet presAssocID="{B0E98850-3225-B84B-90CA-1A0C0EA6B532}" presName="node" presStyleLbl="node1" presStyleIdx="1" presStyleCnt="5">
        <dgm:presLayoutVars>
          <dgm:bulletEnabled val="1"/>
        </dgm:presLayoutVars>
      </dgm:prSet>
      <dgm:spPr/>
    </dgm:pt>
    <dgm:pt modelId="{0B2D8DB5-609C-E745-B646-028FEE418E26}" type="pres">
      <dgm:prSet presAssocID="{65F56359-56C7-BC48-A8DF-C5BAF8A69799}" presName="sibTrans" presStyleLbl="sibTrans1D1" presStyleIdx="1" presStyleCnt="4"/>
      <dgm:spPr/>
    </dgm:pt>
    <dgm:pt modelId="{0EBCCD86-0028-7945-B4FE-883E3F7609B7}" type="pres">
      <dgm:prSet presAssocID="{65F56359-56C7-BC48-A8DF-C5BAF8A69799}" presName="connectorText" presStyleLbl="sibTrans1D1" presStyleIdx="1" presStyleCnt="4"/>
      <dgm:spPr/>
    </dgm:pt>
    <dgm:pt modelId="{74B3D66E-DB9D-A749-854F-AAB9AEA13BEB}" type="pres">
      <dgm:prSet presAssocID="{AAB392AC-079B-BF42-8BAD-A6A3303DD2CE}" presName="node" presStyleLbl="node1" presStyleIdx="2" presStyleCnt="5">
        <dgm:presLayoutVars>
          <dgm:bulletEnabled val="1"/>
        </dgm:presLayoutVars>
      </dgm:prSet>
      <dgm:spPr/>
    </dgm:pt>
    <dgm:pt modelId="{13C0B7AB-9F4E-4F4E-900A-7AE4C60A9784}" type="pres">
      <dgm:prSet presAssocID="{91087DCE-789C-B042-AF6D-870A80979AA4}" presName="sibTrans" presStyleLbl="sibTrans1D1" presStyleIdx="2" presStyleCnt="4"/>
      <dgm:spPr/>
    </dgm:pt>
    <dgm:pt modelId="{8B982A53-2F4C-6644-89C0-8E8B0134CE25}" type="pres">
      <dgm:prSet presAssocID="{91087DCE-789C-B042-AF6D-870A80979AA4}" presName="connectorText" presStyleLbl="sibTrans1D1" presStyleIdx="2" presStyleCnt="4"/>
      <dgm:spPr/>
    </dgm:pt>
    <dgm:pt modelId="{C936DCD6-58AB-C24F-91C7-0FE304694762}" type="pres">
      <dgm:prSet presAssocID="{5466762F-2EEE-CB4A-BEEF-04455D2A424B}" presName="node" presStyleLbl="node1" presStyleIdx="3" presStyleCnt="5">
        <dgm:presLayoutVars>
          <dgm:bulletEnabled val="1"/>
        </dgm:presLayoutVars>
      </dgm:prSet>
      <dgm:spPr/>
    </dgm:pt>
    <dgm:pt modelId="{125F5DFA-A582-F744-8280-44494FA300BC}" type="pres">
      <dgm:prSet presAssocID="{37F1DDCB-33B2-6D44-834F-154C8FD9EC51}" presName="sibTrans" presStyleLbl="sibTrans1D1" presStyleIdx="3" presStyleCnt="4"/>
      <dgm:spPr/>
    </dgm:pt>
    <dgm:pt modelId="{DA92C742-B33C-6D47-B94C-73AFBF696D22}" type="pres">
      <dgm:prSet presAssocID="{37F1DDCB-33B2-6D44-834F-154C8FD9EC51}" presName="connectorText" presStyleLbl="sibTrans1D1" presStyleIdx="3" presStyleCnt="4"/>
      <dgm:spPr/>
    </dgm:pt>
    <dgm:pt modelId="{FFAD5C18-915A-B645-8CE4-2E872CD952F2}" type="pres">
      <dgm:prSet presAssocID="{4549BD91-6E77-204C-A1BB-4034BCBEAA14}" presName="node" presStyleLbl="node1" presStyleIdx="4" presStyleCnt="5">
        <dgm:presLayoutVars>
          <dgm:bulletEnabled val="1"/>
        </dgm:presLayoutVars>
      </dgm:prSet>
      <dgm:spPr/>
    </dgm:pt>
  </dgm:ptLst>
  <dgm:cxnLst>
    <dgm:cxn modelId="{F918CC04-ABC7-2045-ACAE-5CAA80E30CEB}" type="presOf" srcId="{37F1DDCB-33B2-6D44-834F-154C8FD9EC51}" destId="{125F5DFA-A582-F744-8280-44494FA300BC}" srcOrd="0" destOrd="0" presId="urn:microsoft.com/office/officeart/2005/8/layout/bProcess3"/>
    <dgm:cxn modelId="{7251CC1B-5E0D-BB45-B380-5FAC4427BAF6}" type="presOf" srcId="{F568C013-0C2D-0646-AC39-7F77C2D4B7AE}" destId="{D74C35E2-A523-F645-8649-5D5FEAF41CA6}" srcOrd="0" destOrd="0" presId="urn:microsoft.com/office/officeart/2005/8/layout/bProcess3"/>
    <dgm:cxn modelId="{1EB1D91D-01EC-D746-9AE1-11B093B201B6}" srcId="{7F72A77C-7082-1347-9F72-B9E726868290}" destId="{B0E98850-3225-B84B-90CA-1A0C0EA6B532}" srcOrd="1" destOrd="0" parTransId="{48074B3B-74B3-6C46-AA38-84D419293448}" sibTransId="{65F56359-56C7-BC48-A8DF-C5BAF8A69799}"/>
    <dgm:cxn modelId="{23FA892B-BF6C-D842-B35C-9DD2BD0DA557}" type="presOf" srcId="{65F56359-56C7-BC48-A8DF-C5BAF8A69799}" destId="{0EBCCD86-0028-7945-B4FE-883E3F7609B7}" srcOrd="1" destOrd="0" presId="urn:microsoft.com/office/officeart/2005/8/layout/bProcess3"/>
    <dgm:cxn modelId="{5CF0FB33-5221-9544-9663-67DBAF06BD2C}" type="presOf" srcId="{37F1DDCB-33B2-6D44-834F-154C8FD9EC51}" destId="{DA92C742-B33C-6D47-B94C-73AFBF696D22}" srcOrd="1" destOrd="0" presId="urn:microsoft.com/office/officeart/2005/8/layout/bProcess3"/>
    <dgm:cxn modelId="{935D4971-3C59-7E4A-9AB3-08BA17AF8BCC}" type="presOf" srcId="{91087DCE-789C-B042-AF6D-870A80979AA4}" destId="{8B982A53-2F4C-6644-89C0-8E8B0134CE25}" srcOrd="1" destOrd="0" presId="urn:microsoft.com/office/officeart/2005/8/layout/bProcess3"/>
    <dgm:cxn modelId="{14F88677-84D4-FF46-A50E-8F6B6B2BB9CC}" type="presOf" srcId="{0951897A-CBB0-DA4D-970E-75D837B9149F}" destId="{FFCA87E6-7BC2-A247-B8DF-3C9C09F3D618}" srcOrd="1" destOrd="0" presId="urn:microsoft.com/office/officeart/2005/8/layout/bProcess3"/>
    <dgm:cxn modelId="{895F9557-0C95-9540-88B8-6A95A5B0DEC3}" type="presOf" srcId="{0951897A-CBB0-DA4D-970E-75D837B9149F}" destId="{05234DBB-8324-534C-AE9E-9E3A00F2DD53}" srcOrd="0" destOrd="0" presId="urn:microsoft.com/office/officeart/2005/8/layout/bProcess3"/>
    <dgm:cxn modelId="{BABE197A-E96F-5B4A-BD9D-1EFFCEF88A85}" type="presOf" srcId="{AAB392AC-079B-BF42-8BAD-A6A3303DD2CE}" destId="{74B3D66E-DB9D-A749-854F-AAB9AEA13BEB}" srcOrd="0" destOrd="0" presId="urn:microsoft.com/office/officeart/2005/8/layout/bProcess3"/>
    <dgm:cxn modelId="{7B90F080-5427-DD43-8ACE-4C08D5558E24}" srcId="{7F72A77C-7082-1347-9F72-B9E726868290}" destId="{F568C013-0C2D-0646-AC39-7F77C2D4B7AE}" srcOrd="0" destOrd="0" parTransId="{3AB7406F-1797-FB41-9FAC-BC10DB685CC1}" sibTransId="{0951897A-CBB0-DA4D-970E-75D837B9149F}"/>
    <dgm:cxn modelId="{DFD06A83-0D74-534F-8E93-B21776BE1129}" srcId="{7F72A77C-7082-1347-9F72-B9E726868290}" destId="{5466762F-2EEE-CB4A-BEEF-04455D2A424B}" srcOrd="3" destOrd="0" parTransId="{B5412602-DE59-E44A-9240-FA232DF0DF00}" sibTransId="{37F1DDCB-33B2-6D44-834F-154C8FD9EC51}"/>
    <dgm:cxn modelId="{D3A7B38D-5D9F-5E4D-AD4C-38187F97FC24}" type="presOf" srcId="{65F56359-56C7-BC48-A8DF-C5BAF8A69799}" destId="{0B2D8DB5-609C-E745-B646-028FEE418E26}" srcOrd="0" destOrd="0" presId="urn:microsoft.com/office/officeart/2005/8/layout/bProcess3"/>
    <dgm:cxn modelId="{B2D667A6-48B6-A344-8F1E-FB8216663BFA}" type="presOf" srcId="{5466762F-2EEE-CB4A-BEEF-04455D2A424B}" destId="{C936DCD6-58AB-C24F-91C7-0FE304694762}" srcOrd="0" destOrd="0" presId="urn:microsoft.com/office/officeart/2005/8/layout/bProcess3"/>
    <dgm:cxn modelId="{B4F7FFA8-682C-BB40-B463-808AD4316A43}" srcId="{7F72A77C-7082-1347-9F72-B9E726868290}" destId="{4549BD91-6E77-204C-A1BB-4034BCBEAA14}" srcOrd="4" destOrd="0" parTransId="{216DFAFD-AC7C-EB43-A5D3-1A396A8843A1}" sibTransId="{92112DB7-F548-E442-8778-5AB13EBE3881}"/>
    <dgm:cxn modelId="{78377FB3-412D-284C-B015-06784B66DBE7}" type="presOf" srcId="{91087DCE-789C-B042-AF6D-870A80979AA4}" destId="{13C0B7AB-9F4E-4F4E-900A-7AE4C60A9784}" srcOrd="0" destOrd="0" presId="urn:microsoft.com/office/officeart/2005/8/layout/bProcess3"/>
    <dgm:cxn modelId="{88B62AD2-3BA1-B747-8C9C-46F0466BF2D5}" srcId="{7F72A77C-7082-1347-9F72-B9E726868290}" destId="{AAB392AC-079B-BF42-8BAD-A6A3303DD2CE}" srcOrd="2" destOrd="0" parTransId="{ECB01088-FC45-7D47-8278-2579E8906C5E}" sibTransId="{91087DCE-789C-B042-AF6D-870A80979AA4}"/>
    <dgm:cxn modelId="{E91730D2-EDB6-6F4F-9313-ED70C44EC38A}" type="presOf" srcId="{7F72A77C-7082-1347-9F72-B9E726868290}" destId="{6A4A8332-AA15-3240-86A4-C3468EE51C76}" srcOrd="0" destOrd="0" presId="urn:microsoft.com/office/officeart/2005/8/layout/bProcess3"/>
    <dgm:cxn modelId="{30C633D8-570D-E044-B1C0-89B210CA4C9C}" type="presOf" srcId="{4549BD91-6E77-204C-A1BB-4034BCBEAA14}" destId="{FFAD5C18-915A-B645-8CE4-2E872CD952F2}" srcOrd="0" destOrd="0" presId="urn:microsoft.com/office/officeart/2005/8/layout/bProcess3"/>
    <dgm:cxn modelId="{0D88BCDC-17C0-C441-B4DF-BF7229137005}" type="presOf" srcId="{B0E98850-3225-B84B-90CA-1A0C0EA6B532}" destId="{6006ECF9-9FF5-0844-8245-F69209A193DE}" srcOrd="0" destOrd="0" presId="urn:microsoft.com/office/officeart/2005/8/layout/bProcess3"/>
    <dgm:cxn modelId="{692ED083-089F-BE4E-85D3-66672A2E7EDE}" type="presParOf" srcId="{6A4A8332-AA15-3240-86A4-C3468EE51C76}" destId="{D74C35E2-A523-F645-8649-5D5FEAF41CA6}" srcOrd="0" destOrd="0" presId="urn:microsoft.com/office/officeart/2005/8/layout/bProcess3"/>
    <dgm:cxn modelId="{595AED92-F40D-8049-9866-9910D6E2ECDB}" type="presParOf" srcId="{6A4A8332-AA15-3240-86A4-C3468EE51C76}" destId="{05234DBB-8324-534C-AE9E-9E3A00F2DD53}" srcOrd="1" destOrd="0" presId="urn:microsoft.com/office/officeart/2005/8/layout/bProcess3"/>
    <dgm:cxn modelId="{8130A26B-65EB-8542-9E5C-CEC827A2042C}" type="presParOf" srcId="{05234DBB-8324-534C-AE9E-9E3A00F2DD53}" destId="{FFCA87E6-7BC2-A247-B8DF-3C9C09F3D618}" srcOrd="0" destOrd="0" presId="urn:microsoft.com/office/officeart/2005/8/layout/bProcess3"/>
    <dgm:cxn modelId="{E8518C91-63D0-964E-8D58-5A396F8B1180}" type="presParOf" srcId="{6A4A8332-AA15-3240-86A4-C3468EE51C76}" destId="{6006ECF9-9FF5-0844-8245-F69209A193DE}" srcOrd="2" destOrd="0" presId="urn:microsoft.com/office/officeart/2005/8/layout/bProcess3"/>
    <dgm:cxn modelId="{E90A0F8B-0ABF-384B-B6A4-37DD5B1083DF}" type="presParOf" srcId="{6A4A8332-AA15-3240-86A4-C3468EE51C76}" destId="{0B2D8DB5-609C-E745-B646-028FEE418E26}" srcOrd="3" destOrd="0" presId="urn:microsoft.com/office/officeart/2005/8/layout/bProcess3"/>
    <dgm:cxn modelId="{E0F5037E-318E-D647-9450-C8986C2225C4}" type="presParOf" srcId="{0B2D8DB5-609C-E745-B646-028FEE418E26}" destId="{0EBCCD86-0028-7945-B4FE-883E3F7609B7}" srcOrd="0" destOrd="0" presId="urn:microsoft.com/office/officeart/2005/8/layout/bProcess3"/>
    <dgm:cxn modelId="{55C1D480-6405-294A-9872-B987BCD78D99}" type="presParOf" srcId="{6A4A8332-AA15-3240-86A4-C3468EE51C76}" destId="{74B3D66E-DB9D-A749-854F-AAB9AEA13BEB}" srcOrd="4" destOrd="0" presId="urn:microsoft.com/office/officeart/2005/8/layout/bProcess3"/>
    <dgm:cxn modelId="{6395A0FE-66ED-BB4D-9B48-2297DDC7AE75}" type="presParOf" srcId="{6A4A8332-AA15-3240-86A4-C3468EE51C76}" destId="{13C0B7AB-9F4E-4F4E-900A-7AE4C60A9784}" srcOrd="5" destOrd="0" presId="urn:microsoft.com/office/officeart/2005/8/layout/bProcess3"/>
    <dgm:cxn modelId="{F5339886-915D-784F-8985-3A5FA3EDB893}" type="presParOf" srcId="{13C0B7AB-9F4E-4F4E-900A-7AE4C60A9784}" destId="{8B982A53-2F4C-6644-89C0-8E8B0134CE25}" srcOrd="0" destOrd="0" presId="urn:microsoft.com/office/officeart/2005/8/layout/bProcess3"/>
    <dgm:cxn modelId="{63622264-7BAD-B84E-A8EC-CE60AB389CE2}" type="presParOf" srcId="{6A4A8332-AA15-3240-86A4-C3468EE51C76}" destId="{C936DCD6-58AB-C24F-91C7-0FE304694762}" srcOrd="6" destOrd="0" presId="urn:microsoft.com/office/officeart/2005/8/layout/bProcess3"/>
    <dgm:cxn modelId="{53022F0B-B754-E941-86CE-99EB29533197}" type="presParOf" srcId="{6A4A8332-AA15-3240-86A4-C3468EE51C76}" destId="{125F5DFA-A582-F744-8280-44494FA300BC}" srcOrd="7" destOrd="0" presId="urn:microsoft.com/office/officeart/2005/8/layout/bProcess3"/>
    <dgm:cxn modelId="{DD34F329-C0CC-5640-A0CA-80DD4C65418D}" type="presParOf" srcId="{125F5DFA-A582-F744-8280-44494FA300BC}" destId="{DA92C742-B33C-6D47-B94C-73AFBF696D22}" srcOrd="0" destOrd="0" presId="urn:microsoft.com/office/officeart/2005/8/layout/bProcess3"/>
    <dgm:cxn modelId="{B2E4DAA3-D666-CD45-9022-78E6C9912B71}" type="presParOf" srcId="{6A4A8332-AA15-3240-86A4-C3468EE51C76}" destId="{FFAD5C18-915A-B645-8CE4-2E872CD952F2}" srcOrd="8"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E971C8-815A-4717-BD1E-590FC9641690}">
      <dsp:nvSpPr>
        <dsp:cNvPr id="0" name=""/>
        <dsp:cNvSpPr/>
      </dsp:nvSpPr>
      <dsp:spPr>
        <a:xfrm>
          <a:off x="782424" y="590562"/>
          <a:ext cx="1255788" cy="125578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63021C-14DC-4BA6-9A0F-6CCAE4A10601}">
      <dsp:nvSpPr>
        <dsp:cNvPr id="0" name=""/>
        <dsp:cNvSpPr/>
      </dsp:nvSpPr>
      <dsp:spPr>
        <a:xfrm>
          <a:off x="1050051" y="858190"/>
          <a:ext cx="720534" cy="72053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E3746A4-466B-4E4E-8E57-D2BB5795FB62}">
      <dsp:nvSpPr>
        <dsp:cNvPr id="0" name=""/>
        <dsp:cNvSpPr/>
      </dsp:nvSpPr>
      <dsp:spPr>
        <a:xfrm>
          <a:off x="380983" y="2237499"/>
          <a:ext cx="205867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Our Team </a:t>
          </a:r>
        </a:p>
      </dsp:txBody>
      <dsp:txXfrm>
        <a:off x="380983" y="2237499"/>
        <a:ext cx="2058670" cy="720000"/>
      </dsp:txXfrm>
    </dsp:sp>
    <dsp:sp modelId="{07D72DBC-EF19-4169-A1C9-CC9BED3DD9CD}">
      <dsp:nvSpPr>
        <dsp:cNvPr id="0" name=""/>
        <dsp:cNvSpPr/>
      </dsp:nvSpPr>
      <dsp:spPr>
        <a:xfrm>
          <a:off x="3201361" y="590562"/>
          <a:ext cx="1255788" cy="125578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0668E0-615A-4496-8DB4-01C1555D0E96}">
      <dsp:nvSpPr>
        <dsp:cNvPr id="0" name=""/>
        <dsp:cNvSpPr/>
      </dsp:nvSpPr>
      <dsp:spPr>
        <a:xfrm>
          <a:off x="3468988" y="858190"/>
          <a:ext cx="720534" cy="72053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B2F8CAF-3ED1-4E1C-B9DA-90EF1BACFABE}">
      <dsp:nvSpPr>
        <dsp:cNvPr id="0" name=""/>
        <dsp:cNvSpPr/>
      </dsp:nvSpPr>
      <dsp:spPr>
        <a:xfrm>
          <a:off x="2799921" y="2237499"/>
          <a:ext cx="205867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Project Summary</a:t>
          </a:r>
        </a:p>
      </dsp:txBody>
      <dsp:txXfrm>
        <a:off x="2799921" y="2237499"/>
        <a:ext cx="2058670" cy="720000"/>
      </dsp:txXfrm>
    </dsp:sp>
    <dsp:sp modelId="{D13AEE94-B54B-4657-9D4F-C3DA1444EA76}">
      <dsp:nvSpPr>
        <dsp:cNvPr id="0" name=""/>
        <dsp:cNvSpPr/>
      </dsp:nvSpPr>
      <dsp:spPr>
        <a:xfrm>
          <a:off x="5620299" y="590562"/>
          <a:ext cx="1255788" cy="125578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15C90A-D09D-47A0-9982-1714E5D94813}">
      <dsp:nvSpPr>
        <dsp:cNvPr id="0" name=""/>
        <dsp:cNvSpPr/>
      </dsp:nvSpPr>
      <dsp:spPr>
        <a:xfrm>
          <a:off x="5887926" y="858190"/>
          <a:ext cx="720534" cy="72053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C9503E-834F-4335-8ABC-63A33E4B49BD}">
      <dsp:nvSpPr>
        <dsp:cNvPr id="0" name=""/>
        <dsp:cNvSpPr/>
      </dsp:nvSpPr>
      <dsp:spPr>
        <a:xfrm>
          <a:off x="5218858" y="2237499"/>
          <a:ext cx="205867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Timeline</a:t>
          </a:r>
        </a:p>
      </dsp:txBody>
      <dsp:txXfrm>
        <a:off x="5218858" y="2237499"/>
        <a:ext cx="2058670" cy="720000"/>
      </dsp:txXfrm>
    </dsp:sp>
    <dsp:sp modelId="{B9090D1D-6298-44D9-BA1A-C361296DFCB3}">
      <dsp:nvSpPr>
        <dsp:cNvPr id="0" name=""/>
        <dsp:cNvSpPr/>
      </dsp:nvSpPr>
      <dsp:spPr>
        <a:xfrm>
          <a:off x="8039236" y="590562"/>
          <a:ext cx="1255788" cy="125578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76C59CB-7C45-4B33-872E-4E72D524ADAA}">
      <dsp:nvSpPr>
        <dsp:cNvPr id="0" name=""/>
        <dsp:cNvSpPr/>
      </dsp:nvSpPr>
      <dsp:spPr>
        <a:xfrm>
          <a:off x="8306864" y="858190"/>
          <a:ext cx="720534" cy="72053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D8F5278-AE8B-4B13-9A1C-DC86680D5A30}">
      <dsp:nvSpPr>
        <dsp:cNvPr id="0" name=""/>
        <dsp:cNvSpPr/>
      </dsp:nvSpPr>
      <dsp:spPr>
        <a:xfrm>
          <a:off x="7637796" y="2237499"/>
          <a:ext cx="205867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en-US" sz="2500" kern="1200"/>
            <a:t>Web Application </a:t>
          </a:r>
        </a:p>
      </dsp:txBody>
      <dsp:txXfrm>
        <a:off x="7637796" y="2237499"/>
        <a:ext cx="205867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234DBB-8324-534C-AE9E-9E3A00F2DD53}">
      <dsp:nvSpPr>
        <dsp:cNvPr id="0" name=""/>
        <dsp:cNvSpPr/>
      </dsp:nvSpPr>
      <dsp:spPr>
        <a:xfrm>
          <a:off x="3226526" y="699112"/>
          <a:ext cx="539799" cy="91440"/>
        </a:xfrm>
        <a:custGeom>
          <a:avLst/>
          <a:gdLst/>
          <a:ahLst/>
          <a:cxnLst/>
          <a:rect l="0" t="0" r="0" b="0"/>
          <a:pathLst>
            <a:path>
              <a:moveTo>
                <a:pt x="0" y="45720"/>
              </a:moveTo>
              <a:lnTo>
                <a:pt x="539799" y="45720"/>
              </a:lnTo>
            </a:path>
          </a:pathLst>
        </a:custGeom>
        <a:noFill/>
        <a:ln w="6350" cap="flat" cmpd="sng" algn="ctr">
          <a:solidFill>
            <a:schemeClr val="accent3">
              <a:shade val="90000"/>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82166" y="741980"/>
        <a:ext cx="28519" cy="5703"/>
      </dsp:txXfrm>
    </dsp:sp>
    <dsp:sp modelId="{D74C35E2-A523-F645-8649-5D5FEAF41CA6}">
      <dsp:nvSpPr>
        <dsp:cNvPr id="0" name=""/>
        <dsp:cNvSpPr/>
      </dsp:nvSpPr>
      <dsp:spPr>
        <a:xfrm>
          <a:off x="748329" y="832"/>
          <a:ext cx="2479997" cy="1487998"/>
        </a:xfrm>
        <a:prstGeom prst="rect">
          <a:avLst/>
        </a:prstGeom>
        <a:solidFill>
          <a:schemeClr val="accent3">
            <a:shade val="8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Get the data from API</a:t>
          </a:r>
        </a:p>
      </dsp:txBody>
      <dsp:txXfrm>
        <a:off x="748329" y="832"/>
        <a:ext cx="2479997" cy="1487998"/>
      </dsp:txXfrm>
    </dsp:sp>
    <dsp:sp modelId="{0B2D8DB5-609C-E745-B646-028FEE418E26}">
      <dsp:nvSpPr>
        <dsp:cNvPr id="0" name=""/>
        <dsp:cNvSpPr/>
      </dsp:nvSpPr>
      <dsp:spPr>
        <a:xfrm>
          <a:off x="6276923" y="699112"/>
          <a:ext cx="539799" cy="91440"/>
        </a:xfrm>
        <a:custGeom>
          <a:avLst/>
          <a:gdLst/>
          <a:ahLst/>
          <a:cxnLst/>
          <a:rect l="0" t="0" r="0" b="0"/>
          <a:pathLst>
            <a:path>
              <a:moveTo>
                <a:pt x="0" y="45720"/>
              </a:moveTo>
              <a:lnTo>
                <a:pt x="539799" y="45720"/>
              </a:lnTo>
            </a:path>
          </a:pathLst>
        </a:custGeom>
        <a:noFill/>
        <a:ln w="6350" cap="flat" cmpd="sng" algn="ctr">
          <a:solidFill>
            <a:schemeClr val="accent3">
              <a:shade val="90000"/>
              <a:hueOff val="54447"/>
              <a:satOff val="-1317"/>
              <a:lumOff val="760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532563" y="741980"/>
        <a:ext cx="28519" cy="5703"/>
      </dsp:txXfrm>
    </dsp:sp>
    <dsp:sp modelId="{6006ECF9-9FF5-0844-8245-F69209A193DE}">
      <dsp:nvSpPr>
        <dsp:cNvPr id="0" name=""/>
        <dsp:cNvSpPr/>
      </dsp:nvSpPr>
      <dsp:spPr>
        <a:xfrm>
          <a:off x="3798726" y="832"/>
          <a:ext cx="2479997" cy="1487998"/>
        </a:xfrm>
        <a:prstGeom prst="rect">
          <a:avLst/>
        </a:prstGeom>
        <a:solidFill>
          <a:schemeClr val="accent3">
            <a:shade val="80000"/>
            <a:hueOff val="40851"/>
            <a:satOff val="-690"/>
            <a:lumOff val="637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Load data into Python from API</a:t>
          </a:r>
        </a:p>
      </dsp:txBody>
      <dsp:txXfrm>
        <a:off x="3798726" y="832"/>
        <a:ext cx="2479997" cy="1487998"/>
      </dsp:txXfrm>
    </dsp:sp>
    <dsp:sp modelId="{13C0B7AB-9F4E-4F4E-900A-7AE4C60A9784}">
      <dsp:nvSpPr>
        <dsp:cNvPr id="0" name=""/>
        <dsp:cNvSpPr/>
      </dsp:nvSpPr>
      <dsp:spPr>
        <a:xfrm>
          <a:off x="1988328" y="1487031"/>
          <a:ext cx="6100793" cy="539799"/>
        </a:xfrm>
        <a:custGeom>
          <a:avLst/>
          <a:gdLst/>
          <a:ahLst/>
          <a:cxnLst/>
          <a:rect l="0" t="0" r="0" b="0"/>
          <a:pathLst>
            <a:path>
              <a:moveTo>
                <a:pt x="6100793" y="0"/>
              </a:moveTo>
              <a:lnTo>
                <a:pt x="6100793" y="286999"/>
              </a:lnTo>
              <a:lnTo>
                <a:pt x="0" y="286999"/>
              </a:lnTo>
              <a:lnTo>
                <a:pt x="0" y="539799"/>
              </a:lnTo>
            </a:path>
          </a:pathLst>
        </a:custGeom>
        <a:noFill/>
        <a:ln w="6350" cap="flat" cmpd="sng" algn="ctr">
          <a:solidFill>
            <a:schemeClr val="accent3">
              <a:shade val="90000"/>
              <a:hueOff val="108894"/>
              <a:satOff val="-2633"/>
              <a:lumOff val="1520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85539" y="1754079"/>
        <a:ext cx="306370" cy="5703"/>
      </dsp:txXfrm>
    </dsp:sp>
    <dsp:sp modelId="{74B3D66E-DB9D-A749-854F-AAB9AEA13BEB}">
      <dsp:nvSpPr>
        <dsp:cNvPr id="0" name=""/>
        <dsp:cNvSpPr/>
      </dsp:nvSpPr>
      <dsp:spPr>
        <a:xfrm>
          <a:off x="6849123" y="832"/>
          <a:ext cx="2479997" cy="1487998"/>
        </a:xfrm>
        <a:prstGeom prst="rect">
          <a:avLst/>
        </a:prstGeom>
        <a:solidFill>
          <a:schemeClr val="accent3">
            <a:shade val="80000"/>
            <a:hueOff val="81703"/>
            <a:satOff val="-1380"/>
            <a:lumOff val="12752"/>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Connect python with the  cloud database and store data into Mongo DB. Using Mongo client</a:t>
          </a:r>
        </a:p>
      </dsp:txBody>
      <dsp:txXfrm>
        <a:off x="6849123" y="832"/>
        <a:ext cx="2479997" cy="1487998"/>
      </dsp:txXfrm>
    </dsp:sp>
    <dsp:sp modelId="{125F5DFA-A582-F744-8280-44494FA300BC}">
      <dsp:nvSpPr>
        <dsp:cNvPr id="0" name=""/>
        <dsp:cNvSpPr/>
      </dsp:nvSpPr>
      <dsp:spPr>
        <a:xfrm>
          <a:off x="3226526" y="2757509"/>
          <a:ext cx="539799" cy="91440"/>
        </a:xfrm>
        <a:custGeom>
          <a:avLst/>
          <a:gdLst/>
          <a:ahLst/>
          <a:cxnLst/>
          <a:rect l="0" t="0" r="0" b="0"/>
          <a:pathLst>
            <a:path>
              <a:moveTo>
                <a:pt x="0" y="45720"/>
              </a:moveTo>
              <a:lnTo>
                <a:pt x="539799" y="45720"/>
              </a:lnTo>
            </a:path>
          </a:pathLst>
        </a:custGeom>
        <a:noFill/>
        <a:ln w="6350" cap="flat" cmpd="sng" algn="ctr">
          <a:solidFill>
            <a:schemeClr val="accent3">
              <a:shade val="90000"/>
              <a:hueOff val="163341"/>
              <a:satOff val="-3950"/>
              <a:lumOff val="2280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82166" y="2800377"/>
        <a:ext cx="28519" cy="5703"/>
      </dsp:txXfrm>
    </dsp:sp>
    <dsp:sp modelId="{C936DCD6-58AB-C24F-91C7-0FE304694762}">
      <dsp:nvSpPr>
        <dsp:cNvPr id="0" name=""/>
        <dsp:cNvSpPr/>
      </dsp:nvSpPr>
      <dsp:spPr>
        <a:xfrm>
          <a:off x="748329" y="2059230"/>
          <a:ext cx="2479997" cy="1487998"/>
        </a:xfrm>
        <a:prstGeom prst="rect">
          <a:avLst/>
        </a:prstGeom>
        <a:solidFill>
          <a:schemeClr val="accent3">
            <a:shade val="80000"/>
            <a:hueOff val="122554"/>
            <a:satOff val="-2070"/>
            <a:lumOff val="1912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Visualizations using Google charts in a Django web app.</a:t>
          </a:r>
        </a:p>
      </dsp:txBody>
      <dsp:txXfrm>
        <a:off x="748329" y="2059230"/>
        <a:ext cx="2479997" cy="1487998"/>
      </dsp:txXfrm>
    </dsp:sp>
    <dsp:sp modelId="{FFAD5C18-915A-B645-8CE4-2E872CD952F2}">
      <dsp:nvSpPr>
        <dsp:cNvPr id="0" name=""/>
        <dsp:cNvSpPr/>
      </dsp:nvSpPr>
      <dsp:spPr>
        <a:xfrm>
          <a:off x="3798726" y="2059230"/>
          <a:ext cx="2479997" cy="1487998"/>
        </a:xfrm>
        <a:prstGeom prst="rect">
          <a:avLst/>
        </a:prstGeom>
        <a:solidFill>
          <a:schemeClr val="accent3">
            <a:shade val="80000"/>
            <a:hueOff val="163405"/>
            <a:satOff val="-2760"/>
            <a:lumOff val="25504"/>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Create API that fetches data from live cloud database</a:t>
          </a:r>
        </a:p>
      </dsp:txBody>
      <dsp:txXfrm>
        <a:off x="3798726" y="2059230"/>
        <a:ext cx="2479997" cy="1487998"/>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png>
</file>

<file path=ppt/media/image11.jpg>
</file>

<file path=ppt/media/image12.png>
</file>

<file path=ppt/media/image13.JPG>
</file>

<file path=ppt/media/image14.png>
</file>

<file path=ppt/media/image15.JPG>
</file>

<file path=ppt/media/image16.png>
</file>

<file path=ppt/media/image17.png>
</file>

<file path=ppt/media/image18.png>
</file>

<file path=ppt/media/image19.JPG>
</file>

<file path=ppt/media/image2.png>
</file>

<file path=ppt/media/image20.JPG>
</file>

<file path=ppt/media/image21.JPG>
</file>

<file path=ppt/media/image22.png>
</file>

<file path=ppt/media/image23.JP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B0046E-B55D-9140-B2B3-7CA47B6C58D5}" type="datetimeFigureOut">
              <a:rPr lang="en-US" smtClean="0"/>
              <a:t>4/15/2022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8C6162-C3FD-4441-80B7-65094C419765}" type="slidenum">
              <a:rPr lang="en-US" smtClean="0"/>
              <a:t>‹#›</a:t>
            </a:fld>
            <a:endParaRPr lang="en-US"/>
          </a:p>
        </p:txBody>
      </p:sp>
    </p:spTree>
    <p:extLst>
      <p:ext uri="{BB962C8B-B14F-4D97-AF65-F5344CB8AC3E}">
        <p14:creationId xmlns:p14="http://schemas.microsoft.com/office/powerpoint/2010/main" val="1929186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4/15/2022</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425938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4/15/2022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070846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4/15/2022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09680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4/15/2022</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47349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4/15/2022</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4433610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4/15/2022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88171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4/15/2022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411791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4/15/2022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097462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4/15/2022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4092004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4/15/2022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019838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4/15/2022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1970035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4/15/2022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317772229"/>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9" r:id="rId6"/>
    <p:sldLayoutId id="2147483704" r:id="rId7"/>
    <p:sldLayoutId id="2147483705" r:id="rId8"/>
    <p:sldLayoutId id="2147483706" r:id="rId9"/>
    <p:sldLayoutId id="2147483708" r:id="rId10"/>
    <p:sldLayoutId id="2147483707"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bitcoin-exchangerate.herokuapp.com/api" TargetMode="External"/><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hyperlink" Target="https://api.coingecko.com/api/v3/exchange_rates" TargetMode="External"/><Relationship Id="rId2" Type="http://schemas.openxmlformats.org/officeDocument/2006/relationships/hyperlink" Target="https://mixedanalytics.com/blog/list-actually-free-open-no-auth-needed-api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2.png"/><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1" name="Rectangle 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Picture 3">
            <a:extLst>
              <a:ext uri="{FF2B5EF4-FFF2-40B4-BE49-F238E27FC236}">
                <a16:creationId xmlns:a16="http://schemas.microsoft.com/office/drawing/2014/main" id="{1160E438-FFAB-2A65-EA90-6D509E3D287C}"/>
              </a:ext>
            </a:extLst>
          </p:cNvPr>
          <p:cNvPicPr>
            <a:picLocks noChangeAspect="1"/>
          </p:cNvPicPr>
          <p:nvPr/>
        </p:nvPicPr>
        <p:blipFill rotWithShape="1">
          <a:blip r:embed="rId2">
            <a:alphaModFix amt="40000"/>
          </a:blip>
          <a:srcRect t="8791" r="-1" b="6917"/>
          <a:stretch/>
        </p:blipFill>
        <p:spPr>
          <a:xfrm>
            <a:off x="-2074" y="345110"/>
            <a:ext cx="12188932" cy="6857990"/>
          </a:xfrm>
          <a:prstGeom prst="rect">
            <a:avLst/>
          </a:prstGeom>
        </p:spPr>
      </p:pic>
      <p:sp>
        <p:nvSpPr>
          <p:cNvPr id="2" name="Title 1">
            <a:extLst>
              <a:ext uri="{FF2B5EF4-FFF2-40B4-BE49-F238E27FC236}">
                <a16:creationId xmlns:a16="http://schemas.microsoft.com/office/drawing/2014/main" id="{447618F2-E978-485E-C6D5-30E7421595D9}"/>
              </a:ext>
            </a:extLst>
          </p:cNvPr>
          <p:cNvSpPr>
            <a:spLocks noGrp="1"/>
          </p:cNvSpPr>
          <p:nvPr>
            <p:ph type="ctrTitle"/>
          </p:nvPr>
        </p:nvSpPr>
        <p:spPr>
          <a:xfrm>
            <a:off x="1549238" y="1145080"/>
            <a:ext cx="9090476" cy="2179601"/>
          </a:xfrm>
        </p:spPr>
        <p:txBody>
          <a:bodyPr anchor="b">
            <a:normAutofit/>
          </a:bodyPr>
          <a:lstStyle/>
          <a:p>
            <a:pPr algn="ctr"/>
            <a:r>
              <a:rPr lang="en-US" sz="4400" dirty="0">
                <a:solidFill>
                  <a:srgbClr val="FFFFFF"/>
                </a:solidFill>
              </a:rPr>
              <a:t>Bitcoin Exchange rates</a:t>
            </a:r>
          </a:p>
        </p:txBody>
      </p:sp>
      <p:sp>
        <p:nvSpPr>
          <p:cNvPr id="3" name="Subtitle 2">
            <a:extLst>
              <a:ext uri="{FF2B5EF4-FFF2-40B4-BE49-F238E27FC236}">
                <a16:creationId xmlns:a16="http://schemas.microsoft.com/office/drawing/2014/main" id="{402C9EFB-D3A6-AA1E-31B2-8F9ADD254C5B}"/>
              </a:ext>
            </a:extLst>
          </p:cNvPr>
          <p:cNvSpPr>
            <a:spLocks noGrp="1"/>
          </p:cNvSpPr>
          <p:nvPr>
            <p:ph type="subTitle" idx="1"/>
          </p:nvPr>
        </p:nvSpPr>
        <p:spPr>
          <a:xfrm>
            <a:off x="2999029" y="3774105"/>
            <a:ext cx="6190895" cy="863772"/>
          </a:xfrm>
        </p:spPr>
        <p:txBody>
          <a:bodyPr anchor="t">
            <a:normAutofit/>
          </a:bodyPr>
          <a:lstStyle/>
          <a:p>
            <a:pPr algn="ctr"/>
            <a:r>
              <a:rPr lang="en-US" b="1" dirty="0">
                <a:solidFill>
                  <a:srgbClr val="FFFFFF"/>
                </a:solidFill>
              </a:rPr>
              <a:t>Submitted to Prof. Ethan Davis</a:t>
            </a:r>
          </a:p>
        </p:txBody>
      </p:sp>
      <p:sp>
        <p:nvSpPr>
          <p:cNvPr id="42" name="Freeform: Shape 10">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491506" y="-615180"/>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8356" y="3533292"/>
            <a:ext cx="972241" cy="45718"/>
            <a:chOff x="4886325" y="3371754"/>
            <a:chExt cx="2418492" cy="113728"/>
          </a:xfrm>
          <a:solidFill>
            <a:schemeClr val="accent1"/>
          </a:solidFill>
        </p:grpSpPr>
        <p:sp>
          <p:nvSpPr>
            <p:cNvPr id="14"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5"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
        <p:nvSpPr>
          <p:cNvPr id="21" name="Freeform: Shape 2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516668"/>
            <a:ext cx="4187283"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3" name="Group 22">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969850"/>
            <a:ext cx="886141" cy="802496"/>
            <a:chOff x="10948005" y="3272152"/>
            <a:chExt cx="868640" cy="786648"/>
          </a:xfrm>
          <a:solidFill>
            <a:schemeClr val="accent1"/>
          </a:solidFill>
        </p:grpSpPr>
        <p:sp>
          <p:nvSpPr>
            <p:cNvPr id="24" name="Freeform: Shape 2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1170359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93638-2242-4B80-B794-F95B4DCDE5D5}"/>
              </a:ext>
            </a:extLst>
          </p:cNvPr>
          <p:cNvSpPr>
            <a:spLocks noGrp="1"/>
          </p:cNvSpPr>
          <p:nvPr>
            <p:ph type="title"/>
          </p:nvPr>
        </p:nvSpPr>
        <p:spPr/>
        <p:txBody>
          <a:bodyPr/>
          <a:lstStyle/>
          <a:p>
            <a:r>
              <a:rPr lang="en-IN" dirty="0"/>
              <a:t>BITCOIN IN CANADIAN DOLLAR(CAD)</a:t>
            </a:r>
            <a:endParaRPr lang="en-CA" dirty="0"/>
          </a:p>
        </p:txBody>
      </p:sp>
      <p:pic>
        <p:nvPicPr>
          <p:cNvPr id="4" name="Content Placeholder 4">
            <a:extLst>
              <a:ext uri="{FF2B5EF4-FFF2-40B4-BE49-F238E27FC236}">
                <a16:creationId xmlns:a16="http://schemas.microsoft.com/office/drawing/2014/main" id="{4F3BD8E0-9320-450D-B80E-6EFD3DA212F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08229" y="3391628"/>
            <a:ext cx="5373887" cy="3317026"/>
          </a:xfrm>
        </p:spPr>
      </p:pic>
      <p:sp>
        <p:nvSpPr>
          <p:cNvPr id="6" name="TextBox 5">
            <a:extLst>
              <a:ext uri="{FF2B5EF4-FFF2-40B4-BE49-F238E27FC236}">
                <a16:creationId xmlns:a16="http://schemas.microsoft.com/office/drawing/2014/main" id="{D5A3D921-E36B-4FFB-A01A-D6A1624C1D51}"/>
              </a:ext>
            </a:extLst>
          </p:cNvPr>
          <p:cNvSpPr txBox="1"/>
          <p:nvPr/>
        </p:nvSpPr>
        <p:spPr>
          <a:xfrm>
            <a:off x="2360938" y="2610727"/>
            <a:ext cx="6265249" cy="461665"/>
          </a:xfrm>
          <a:prstGeom prst="rect">
            <a:avLst/>
          </a:prstGeom>
          <a:noFill/>
        </p:spPr>
        <p:txBody>
          <a:bodyPr wrap="square" rtlCol="0">
            <a:spAutoFit/>
          </a:bodyPr>
          <a:lstStyle/>
          <a:p>
            <a:r>
              <a:rPr lang="en-CA" sz="1200" dirty="0"/>
              <a:t>The price of bitcoin in Canadian dollars is shown in this section. As illustrated, the price of one Bitcoin in Canadian dollars is about 51,872.86 Canadian dollars.</a:t>
            </a:r>
          </a:p>
        </p:txBody>
      </p:sp>
      <p:cxnSp>
        <p:nvCxnSpPr>
          <p:cNvPr id="13" name="Connector: Elbow 12">
            <a:extLst>
              <a:ext uri="{FF2B5EF4-FFF2-40B4-BE49-F238E27FC236}">
                <a16:creationId xmlns:a16="http://schemas.microsoft.com/office/drawing/2014/main" id="{39A16104-A31C-4059-8DE8-4F8716FC4BCF}"/>
              </a:ext>
            </a:extLst>
          </p:cNvPr>
          <p:cNvCxnSpPr/>
          <p:nvPr/>
        </p:nvCxnSpPr>
        <p:spPr>
          <a:xfrm rot="5400000" flipH="1" flipV="1">
            <a:off x="6983505" y="3621741"/>
            <a:ext cx="1147483" cy="950260"/>
          </a:xfrm>
          <a:prstGeom prst="bentConnector3">
            <a:avLst>
              <a:gd name="adj1" fmla="val -234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3286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41819-7621-42B1-988E-B453EF0CE3D6}"/>
              </a:ext>
            </a:extLst>
          </p:cNvPr>
          <p:cNvSpPr>
            <a:spLocks noGrp="1"/>
          </p:cNvSpPr>
          <p:nvPr>
            <p:ph type="title"/>
          </p:nvPr>
        </p:nvSpPr>
        <p:spPr/>
        <p:txBody>
          <a:bodyPr/>
          <a:lstStyle/>
          <a:p>
            <a:r>
              <a:rPr lang="en-IN" dirty="0"/>
              <a:t>BITCOIN IN INDIAN RUPEE</a:t>
            </a:r>
            <a:endParaRPr lang="en-CA" dirty="0"/>
          </a:p>
        </p:txBody>
      </p:sp>
      <p:pic>
        <p:nvPicPr>
          <p:cNvPr id="4" name="Content Placeholder 8">
            <a:extLst>
              <a:ext uri="{FF2B5EF4-FFF2-40B4-BE49-F238E27FC236}">
                <a16:creationId xmlns:a16="http://schemas.microsoft.com/office/drawing/2014/main" id="{20A2FED1-2C13-46B9-B68B-7446A9ED74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96044" y="3584358"/>
            <a:ext cx="5187344" cy="3282100"/>
          </a:xfrm>
        </p:spPr>
      </p:pic>
      <p:sp>
        <p:nvSpPr>
          <p:cNvPr id="5" name="TextBox 4">
            <a:extLst>
              <a:ext uri="{FF2B5EF4-FFF2-40B4-BE49-F238E27FC236}">
                <a16:creationId xmlns:a16="http://schemas.microsoft.com/office/drawing/2014/main" id="{C1657518-E59E-496D-879B-AB3790A6EAB3}"/>
              </a:ext>
            </a:extLst>
          </p:cNvPr>
          <p:cNvSpPr txBox="1"/>
          <p:nvPr/>
        </p:nvSpPr>
        <p:spPr>
          <a:xfrm>
            <a:off x="2295944" y="2613813"/>
            <a:ext cx="6627819" cy="461665"/>
          </a:xfrm>
          <a:prstGeom prst="rect">
            <a:avLst/>
          </a:prstGeom>
          <a:noFill/>
        </p:spPr>
        <p:txBody>
          <a:bodyPr wrap="square" rtlCol="0">
            <a:spAutoFit/>
          </a:bodyPr>
          <a:lstStyle/>
          <a:p>
            <a:r>
              <a:rPr lang="en-CA" sz="1200" dirty="0"/>
              <a:t>In this post, we will look at the price of bitcoin in Indian Rupees. As illustrated, the price of one Bitcoin in Indian rupees is about 31,34030.665 Indian rupees.</a:t>
            </a:r>
          </a:p>
        </p:txBody>
      </p:sp>
      <p:cxnSp>
        <p:nvCxnSpPr>
          <p:cNvPr id="7" name="Connector: Elbow 6">
            <a:extLst>
              <a:ext uri="{FF2B5EF4-FFF2-40B4-BE49-F238E27FC236}">
                <a16:creationId xmlns:a16="http://schemas.microsoft.com/office/drawing/2014/main" id="{66D4F8E7-6D05-47B3-BA92-8965C7810D23}"/>
              </a:ext>
            </a:extLst>
          </p:cNvPr>
          <p:cNvCxnSpPr/>
          <p:nvPr/>
        </p:nvCxnSpPr>
        <p:spPr>
          <a:xfrm rot="16200000" flipV="1">
            <a:off x="5518539" y="3204120"/>
            <a:ext cx="410852" cy="349623"/>
          </a:xfrm>
          <a:prstGeom prst="bentConnector3">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09092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AD76-169C-4633-87DB-C0FA38DE4339}"/>
              </a:ext>
            </a:extLst>
          </p:cNvPr>
          <p:cNvSpPr>
            <a:spLocks noGrp="1"/>
          </p:cNvSpPr>
          <p:nvPr>
            <p:ph type="title"/>
          </p:nvPr>
        </p:nvSpPr>
        <p:spPr>
          <a:xfrm>
            <a:off x="654305" y="302141"/>
            <a:ext cx="10077557" cy="1325563"/>
          </a:xfrm>
        </p:spPr>
        <p:txBody>
          <a:bodyPr/>
          <a:lstStyle/>
          <a:p>
            <a:r>
              <a:rPr lang="en-CA" dirty="0"/>
              <a:t>Creating An API that fetches live data from the cloud database</a:t>
            </a:r>
          </a:p>
        </p:txBody>
      </p:sp>
      <p:pic>
        <p:nvPicPr>
          <p:cNvPr id="9" name="Content Placeholder 8">
            <a:extLst>
              <a:ext uri="{FF2B5EF4-FFF2-40B4-BE49-F238E27FC236}">
                <a16:creationId xmlns:a16="http://schemas.microsoft.com/office/drawing/2014/main" id="{8379AE8B-E0A9-41CF-A7DC-A5CE5A6D62E8}"/>
              </a:ext>
            </a:extLst>
          </p:cNvPr>
          <p:cNvPicPr>
            <a:picLocks noGrp="1" noChangeAspect="1"/>
          </p:cNvPicPr>
          <p:nvPr>
            <p:ph idx="1"/>
          </p:nvPr>
        </p:nvPicPr>
        <p:blipFill>
          <a:blip r:embed="rId2"/>
          <a:stretch>
            <a:fillRect/>
          </a:stretch>
        </p:blipFill>
        <p:spPr>
          <a:xfrm>
            <a:off x="1779589" y="2522537"/>
            <a:ext cx="8727046" cy="4090803"/>
          </a:xfrm>
        </p:spPr>
      </p:pic>
      <p:sp>
        <p:nvSpPr>
          <p:cNvPr id="4" name="TextBox 3">
            <a:extLst>
              <a:ext uri="{FF2B5EF4-FFF2-40B4-BE49-F238E27FC236}">
                <a16:creationId xmlns:a16="http://schemas.microsoft.com/office/drawing/2014/main" id="{1162B19E-A50A-01CC-0CDA-92AA2EFDC0FE}"/>
              </a:ext>
            </a:extLst>
          </p:cNvPr>
          <p:cNvSpPr txBox="1"/>
          <p:nvPr/>
        </p:nvSpPr>
        <p:spPr>
          <a:xfrm>
            <a:off x="2586038" y="1812370"/>
            <a:ext cx="5577895" cy="646331"/>
          </a:xfrm>
          <a:prstGeom prst="rect">
            <a:avLst/>
          </a:prstGeom>
          <a:noFill/>
        </p:spPr>
        <p:txBody>
          <a:bodyPr wrap="square" rtlCol="0">
            <a:spAutoFit/>
          </a:bodyPr>
          <a:lstStyle/>
          <a:p>
            <a:r>
              <a:rPr lang="en-CA" dirty="0">
                <a:hlinkClick r:id="rId3"/>
              </a:rPr>
              <a:t>https://bitcoin-exchangerate.herokuapp.com/api</a:t>
            </a:r>
            <a:endParaRPr lang="en-CA" dirty="0"/>
          </a:p>
          <a:p>
            <a:endParaRPr lang="en-US" dirty="0"/>
          </a:p>
        </p:txBody>
      </p:sp>
    </p:spTree>
    <p:extLst>
      <p:ext uri="{BB962C8B-B14F-4D97-AF65-F5344CB8AC3E}">
        <p14:creationId xmlns:p14="http://schemas.microsoft.com/office/powerpoint/2010/main" val="28207680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D41AA-FA68-52AA-46A5-647B4F5B9F36}"/>
              </a:ext>
            </a:extLst>
          </p:cNvPr>
          <p:cNvSpPr>
            <a:spLocks noGrp="1"/>
          </p:cNvSpPr>
          <p:nvPr>
            <p:ph type="title"/>
          </p:nvPr>
        </p:nvSpPr>
        <p:spPr/>
        <p:txBody>
          <a:bodyPr/>
          <a:lstStyle/>
          <a:p>
            <a:r>
              <a:rPr lang="en-US" dirty="0"/>
              <a:t>Deployed app on Heroku App. </a:t>
            </a:r>
          </a:p>
        </p:txBody>
      </p:sp>
      <p:pic>
        <p:nvPicPr>
          <p:cNvPr id="5" name="Content Placeholder 4">
            <a:extLst>
              <a:ext uri="{FF2B5EF4-FFF2-40B4-BE49-F238E27FC236}">
                <a16:creationId xmlns:a16="http://schemas.microsoft.com/office/drawing/2014/main" id="{9C371813-F9C2-34F0-879B-ACC05BBF67C3}"/>
              </a:ext>
            </a:extLst>
          </p:cNvPr>
          <p:cNvPicPr>
            <a:picLocks noGrp="1" noChangeAspect="1"/>
          </p:cNvPicPr>
          <p:nvPr>
            <p:ph idx="1"/>
          </p:nvPr>
        </p:nvPicPr>
        <p:blipFill>
          <a:blip r:embed="rId2"/>
          <a:stretch>
            <a:fillRect/>
          </a:stretch>
        </p:blipFill>
        <p:spPr>
          <a:xfrm>
            <a:off x="6198393" y="3030868"/>
            <a:ext cx="5993607" cy="3727781"/>
          </a:xfrm>
        </p:spPr>
      </p:pic>
      <p:pic>
        <p:nvPicPr>
          <p:cNvPr id="7" name="Picture 6" descr="Graphical user interface, application&#10;&#10;Description automatically generated">
            <a:extLst>
              <a:ext uri="{FF2B5EF4-FFF2-40B4-BE49-F238E27FC236}">
                <a16:creationId xmlns:a16="http://schemas.microsoft.com/office/drawing/2014/main" id="{09DB6ABF-72CF-9257-D1B4-86DFDEC2A212}"/>
              </a:ext>
            </a:extLst>
          </p:cNvPr>
          <p:cNvPicPr>
            <a:picLocks noChangeAspect="1"/>
          </p:cNvPicPr>
          <p:nvPr/>
        </p:nvPicPr>
        <p:blipFill>
          <a:blip r:embed="rId3"/>
          <a:stretch>
            <a:fillRect/>
          </a:stretch>
        </p:blipFill>
        <p:spPr>
          <a:xfrm>
            <a:off x="133080" y="3030868"/>
            <a:ext cx="5755750" cy="3680336"/>
          </a:xfrm>
          <a:prstGeom prst="rect">
            <a:avLst/>
          </a:prstGeom>
        </p:spPr>
      </p:pic>
    </p:spTree>
    <p:extLst>
      <p:ext uri="{BB962C8B-B14F-4D97-AF65-F5344CB8AC3E}">
        <p14:creationId xmlns:p14="http://schemas.microsoft.com/office/powerpoint/2010/main" val="376765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3FE8C-0742-443E-BEA2-C9B2AA9E1B56}"/>
              </a:ext>
            </a:extLst>
          </p:cNvPr>
          <p:cNvSpPr>
            <a:spLocks noGrp="1"/>
          </p:cNvSpPr>
          <p:nvPr>
            <p:ph type="title"/>
          </p:nvPr>
        </p:nvSpPr>
        <p:spPr/>
        <p:txBody>
          <a:bodyPr/>
          <a:lstStyle/>
          <a:p>
            <a:r>
              <a:rPr lang="en-CA" dirty="0"/>
              <a:t>Fit Gap Analysis</a:t>
            </a:r>
          </a:p>
        </p:txBody>
      </p:sp>
      <p:sp>
        <p:nvSpPr>
          <p:cNvPr id="5" name="Flowchart: Terminator 4">
            <a:extLst>
              <a:ext uri="{FF2B5EF4-FFF2-40B4-BE49-F238E27FC236}">
                <a16:creationId xmlns:a16="http://schemas.microsoft.com/office/drawing/2014/main" id="{1E61E002-A1E1-4E16-AD33-B3BD6BAB7D2B}"/>
              </a:ext>
            </a:extLst>
          </p:cNvPr>
          <p:cNvSpPr/>
          <p:nvPr/>
        </p:nvSpPr>
        <p:spPr>
          <a:xfrm>
            <a:off x="5755340" y="1299882"/>
            <a:ext cx="4652683" cy="1048870"/>
          </a:xfrm>
          <a:prstGeom prst="flowChartTerminator">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CA" dirty="0"/>
              <a:t>This Application developed fetches data from the API and uses cloud data base(Mongo db.) to store data</a:t>
            </a:r>
          </a:p>
        </p:txBody>
      </p:sp>
      <p:sp>
        <p:nvSpPr>
          <p:cNvPr id="6" name="Flowchart: Terminator 5">
            <a:extLst>
              <a:ext uri="{FF2B5EF4-FFF2-40B4-BE49-F238E27FC236}">
                <a16:creationId xmlns:a16="http://schemas.microsoft.com/office/drawing/2014/main" id="{5F96104D-0CC8-45E3-B1A5-58AEBF39E6D5}"/>
              </a:ext>
            </a:extLst>
          </p:cNvPr>
          <p:cNvSpPr/>
          <p:nvPr/>
        </p:nvSpPr>
        <p:spPr>
          <a:xfrm>
            <a:off x="5755340" y="2743200"/>
            <a:ext cx="4652683" cy="1048870"/>
          </a:xfrm>
          <a:prstGeom prst="flowChartTerminator">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CA" dirty="0"/>
              <a:t>Current: Display value of Bitcoin in different world currencies and cryptos.</a:t>
            </a:r>
          </a:p>
        </p:txBody>
      </p:sp>
      <p:sp>
        <p:nvSpPr>
          <p:cNvPr id="7" name="Flowchart: Terminator 6">
            <a:extLst>
              <a:ext uri="{FF2B5EF4-FFF2-40B4-BE49-F238E27FC236}">
                <a16:creationId xmlns:a16="http://schemas.microsoft.com/office/drawing/2014/main" id="{ED187D37-F961-49CB-9B85-DE0CBF6787FE}"/>
              </a:ext>
            </a:extLst>
          </p:cNvPr>
          <p:cNvSpPr/>
          <p:nvPr/>
        </p:nvSpPr>
        <p:spPr>
          <a:xfrm>
            <a:off x="5755339" y="4244788"/>
            <a:ext cx="4652683" cy="1048870"/>
          </a:xfrm>
          <a:prstGeom prst="flowChartTerminator">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CA" dirty="0"/>
              <a:t>Ideal: Display and compare values of different crypto in world wide currencies.</a:t>
            </a:r>
          </a:p>
        </p:txBody>
      </p:sp>
    </p:spTree>
    <p:extLst>
      <p:ext uri="{BB962C8B-B14F-4D97-AF65-F5344CB8AC3E}">
        <p14:creationId xmlns:p14="http://schemas.microsoft.com/office/powerpoint/2010/main" val="3970217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75B81-732D-49CC-9B59-D952C77BB722}"/>
              </a:ext>
            </a:extLst>
          </p:cNvPr>
          <p:cNvSpPr>
            <a:spLocks noGrp="1"/>
          </p:cNvSpPr>
          <p:nvPr>
            <p:ph type="title"/>
          </p:nvPr>
        </p:nvSpPr>
        <p:spPr/>
        <p:txBody>
          <a:bodyPr/>
          <a:lstStyle/>
          <a:p>
            <a:r>
              <a:rPr lang="en-CA" dirty="0"/>
              <a:t>References</a:t>
            </a:r>
          </a:p>
        </p:txBody>
      </p:sp>
      <p:sp>
        <p:nvSpPr>
          <p:cNvPr id="3" name="Content Placeholder 2">
            <a:extLst>
              <a:ext uri="{FF2B5EF4-FFF2-40B4-BE49-F238E27FC236}">
                <a16:creationId xmlns:a16="http://schemas.microsoft.com/office/drawing/2014/main" id="{AE520DC5-9AD0-4E2E-BAD5-BF5980BA6571}"/>
              </a:ext>
            </a:extLst>
          </p:cNvPr>
          <p:cNvSpPr>
            <a:spLocks noGrp="1"/>
          </p:cNvSpPr>
          <p:nvPr>
            <p:ph idx="1"/>
          </p:nvPr>
        </p:nvSpPr>
        <p:spPr/>
        <p:txBody>
          <a:bodyPr/>
          <a:lstStyle/>
          <a:p>
            <a:r>
              <a:rPr lang="en-CA" dirty="0">
                <a:hlinkClick r:id="rId2"/>
              </a:rPr>
              <a:t>https://mixedanalytics.com/blog/list-actually-free-open-no-auth-needed-apis/</a:t>
            </a:r>
            <a:endParaRPr lang="en-CA" dirty="0"/>
          </a:p>
          <a:p>
            <a:r>
              <a:rPr lang="en-CA" dirty="0">
                <a:hlinkClick r:id="rId3"/>
              </a:rPr>
              <a:t>https://api.coingecko.com/api/v3/exchange_rates</a:t>
            </a:r>
            <a:endParaRPr lang="en-CA" dirty="0"/>
          </a:p>
        </p:txBody>
      </p:sp>
    </p:spTree>
    <p:extLst>
      <p:ext uri="{BB962C8B-B14F-4D97-AF65-F5344CB8AC3E}">
        <p14:creationId xmlns:p14="http://schemas.microsoft.com/office/powerpoint/2010/main" val="1711018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5E0F82D-22CF-42C7-ACA9-2BD366B8B12E}"/>
              </a:ext>
            </a:extLst>
          </p:cNvPr>
          <p:cNvSpPr/>
          <p:nvPr/>
        </p:nvSpPr>
        <p:spPr>
          <a:xfrm>
            <a:off x="3952090" y="2514651"/>
            <a:ext cx="4062357" cy="923330"/>
          </a:xfrm>
          <a:prstGeom prst="rect">
            <a:avLst/>
          </a:prstGeom>
          <a:noFill/>
        </p:spPr>
        <p:txBody>
          <a:bodyPr wrap="squar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Thank you!</a:t>
            </a:r>
          </a:p>
        </p:txBody>
      </p:sp>
    </p:spTree>
    <p:extLst>
      <p:ext uri="{BB962C8B-B14F-4D97-AF65-F5344CB8AC3E}">
        <p14:creationId xmlns:p14="http://schemas.microsoft.com/office/powerpoint/2010/main" val="23248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74EB0CB7-DFFC-383B-1325-6C1E13744A92}"/>
              </a:ext>
            </a:extLst>
          </p:cNvPr>
          <p:cNvSpPr>
            <a:spLocks noGrp="1"/>
          </p:cNvSpPr>
          <p:nvPr>
            <p:ph type="title"/>
          </p:nvPr>
        </p:nvSpPr>
        <p:spPr>
          <a:xfrm>
            <a:off x="525717" y="787068"/>
            <a:ext cx="10077557" cy="1325563"/>
          </a:xfrm>
        </p:spPr>
        <p:txBody>
          <a:bodyPr>
            <a:normAutofit/>
          </a:bodyPr>
          <a:lstStyle/>
          <a:p>
            <a:r>
              <a:rPr lang="en-US"/>
              <a:t>Content</a:t>
            </a:r>
          </a:p>
        </p:txBody>
      </p:sp>
      <p:grpSp>
        <p:nvGrpSpPr>
          <p:cNvPr id="39" name="Graphic 78">
            <a:extLst>
              <a:ext uri="{FF2B5EF4-FFF2-40B4-BE49-F238E27FC236}">
                <a16:creationId xmlns:a16="http://schemas.microsoft.com/office/drawing/2014/main" id="{6F3B5563-53C7-4E0A-A4B8-8E56453344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2345718"/>
            <a:ext cx="972241" cy="45718"/>
            <a:chOff x="4886325" y="3371754"/>
            <a:chExt cx="2418492" cy="113728"/>
          </a:xfrm>
          <a:solidFill>
            <a:schemeClr val="accent1"/>
          </a:solidFill>
        </p:grpSpPr>
        <p:sp>
          <p:nvSpPr>
            <p:cNvPr id="40" name="Graphic 78">
              <a:extLst>
                <a:ext uri="{FF2B5EF4-FFF2-40B4-BE49-F238E27FC236}">
                  <a16:creationId xmlns:a16="http://schemas.microsoft.com/office/drawing/2014/main" id="{5AEE0831-46B4-4175-A401-3A45C1021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41" name="Graphic 78">
              <a:extLst>
                <a:ext uri="{FF2B5EF4-FFF2-40B4-BE49-F238E27FC236}">
                  <a16:creationId xmlns:a16="http://schemas.microsoft.com/office/drawing/2014/main" id="{50567FC2-2663-468F-9E89-F892CE10AB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2" name="Graphic 78">
                <a:extLst>
                  <a:ext uri="{FF2B5EF4-FFF2-40B4-BE49-F238E27FC236}">
                    <a16:creationId xmlns:a16="http://schemas.microsoft.com/office/drawing/2014/main" id="{A883C52D-FF48-4648-A100-1071F9D2A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3" name="Graphic 78">
                <a:extLst>
                  <a:ext uri="{FF2B5EF4-FFF2-40B4-BE49-F238E27FC236}">
                    <a16:creationId xmlns:a16="http://schemas.microsoft.com/office/drawing/2014/main" id="{2108A8EE-E2B6-43BD-9450-5B9BA40D3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4" name="Graphic 78">
                <a:extLst>
                  <a:ext uri="{FF2B5EF4-FFF2-40B4-BE49-F238E27FC236}">
                    <a16:creationId xmlns:a16="http://schemas.microsoft.com/office/drawing/2014/main" id="{53E919D7-A706-457C-9587-462A51DBC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5" name="Graphic 78">
                <a:extLst>
                  <a:ext uri="{FF2B5EF4-FFF2-40B4-BE49-F238E27FC236}">
                    <a16:creationId xmlns:a16="http://schemas.microsoft.com/office/drawing/2014/main" id="{6EF58933-D82C-4F29-8757-AD3DD1AB9D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graphicFrame>
        <p:nvGraphicFramePr>
          <p:cNvPr id="5" name="Content Placeholder 2">
            <a:extLst>
              <a:ext uri="{FF2B5EF4-FFF2-40B4-BE49-F238E27FC236}">
                <a16:creationId xmlns:a16="http://schemas.microsoft.com/office/drawing/2014/main" id="{550AE5D2-F26E-AF3A-8A49-421CDC8ADD3A}"/>
              </a:ext>
            </a:extLst>
          </p:cNvPr>
          <p:cNvGraphicFramePr>
            <a:graphicFrameLocks noGrp="1"/>
          </p:cNvGraphicFramePr>
          <p:nvPr>
            <p:ph idx="1"/>
            <p:extLst>
              <p:ext uri="{D42A27DB-BD31-4B8C-83A1-F6EECF244321}">
                <p14:modId xmlns:p14="http://schemas.microsoft.com/office/powerpoint/2010/main" val="3984903827"/>
              </p:ext>
            </p:extLst>
          </p:nvPr>
        </p:nvGraphicFramePr>
        <p:xfrm>
          <a:off x="525463" y="2522538"/>
          <a:ext cx="10077450" cy="3548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6192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74EB0CB7-DFFC-383B-1325-6C1E13744A92}"/>
              </a:ext>
            </a:extLst>
          </p:cNvPr>
          <p:cNvSpPr>
            <a:spLocks noGrp="1"/>
          </p:cNvSpPr>
          <p:nvPr>
            <p:ph type="title"/>
          </p:nvPr>
        </p:nvSpPr>
        <p:spPr>
          <a:xfrm>
            <a:off x="292636" y="2451592"/>
            <a:ext cx="5059402" cy="343883"/>
          </a:xfrm>
        </p:spPr>
        <p:txBody>
          <a:bodyPr>
            <a:normAutofit fontScale="90000"/>
          </a:bodyPr>
          <a:lstStyle/>
          <a:p>
            <a:r>
              <a:rPr lang="en-US" sz="1800" dirty="0">
                <a:latin typeface="Calibri" panose="020F0502020204030204" pitchFamily="34" charset="0"/>
                <a:cs typeface="Calibri" panose="020F0502020204030204" pitchFamily="34" charset="0"/>
              </a:rPr>
              <a:t>It was a collective effort of each member helping with all the work. </a:t>
            </a:r>
            <a:br>
              <a:rPr lang="en-US" dirty="0">
                <a:latin typeface="Al Tarikh" pitchFamily="2" charset="-78"/>
                <a:cs typeface="Al Tarikh" pitchFamily="2" charset="-78"/>
              </a:rPr>
            </a:br>
            <a:endParaRPr lang="en-US" dirty="0"/>
          </a:p>
        </p:txBody>
      </p:sp>
      <p:grpSp>
        <p:nvGrpSpPr>
          <p:cNvPr id="39" name="Graphic 78">
            <a:extLst>
              <a:ext uri="{FF2B5EF4-FFF2-40B4-BE49-F238E27FC236}">
                <a16:creationId xmlns:a16="http://schemas.microsoft.com/office/drawing/2014/main" id="{6F3B5563-53C7-4E0A-A4B8-8E56453344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2345718"/>
            <a:ext cx="972241" cy="45718"/>
            <a:chOff x="4886325" y="3371754"/>
            <a:chExt cx="2418492" cy="113728"/>
          </a:xfrm>
          <a:solidFill>
            <a:schemeClr val="accent1"/>
          </a:solidFill>
        </p:grpSpPr>
        <p:sp>
          <p:nvSpPr>
            <p:cNvPr id="40" name="Graphic 78">
              <a:extLst>
                <a:ext uri="{FF2B5EF4-FFF2-40B4-BE49-F238E27FC236}">
                  <a16:creationId xmlns:a16="http://schemas.microsoft.com/office/drawing/2014/main" id="{5AEE0831-46B4-4175-A401-3A45C1021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41" name="Graphic 78">
              <a:extLst>
                <a:ext uri="{FF2B5EF4-FFF2-40B4-BE49-F238E27FC236}">
                  <a16:creationId xmlns:a16="http://schemas.microsoft.com/office/drawing/2014/main" id="{50567FC2-2663-468F-9E89-F892CE10AB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2" name="Graphic 78">
                <a:extLst>
                  <a:ext uri="{FF2B5EF4-FFF2-40B4-BE49-F238E27FC236}">
                    <a16:creationId xmlns:a16="http://schemas.microsoft.com/office/drawing/2014/main" id="{A883C52D-FF48-4648-A100-1071F9D2A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3" name="Graphic 78">
                <a:extLst>
                  <a:ext uri="{FF2B5EF4-FFF2-40B4-BE49-F238E27FC236}">
                    <a16:creationId xmlns:a16="http://schemas.microsoft.com/office/drawing/2014/main" id="{2108A8EE-E2B6-43BD-9450-5B9BA40D3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4" name="Graphic 78">
                <a:extLst>
                  <a:ext uri="{FF2B5EF4-FFF2-40B4-BE49-F238E27FC236}">
                    <a16:creationId xmlns:a16="http://schemas.microsoft.com/office/drawing/2014/main" id="{53E919D7-A706-457C-9587-462A51DBC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5" name="Graphic 78">
                <a:extLst>
                  <a:ext uri="{FF2B5EF4-FFF2-40B4-BE49-F238E27FC236}">
                    <a16:creationId xmlns:a16="http://schemas.microsoft.com/office/drawing/2014/main" id="{6EF58933-D82C-4F29-8757-AD3DD1AB9D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7" name="Rectangle 6">
            <a:extLst>
              <a:ext uri="{FF2B5EF4-FFF2-40B4-BE49-F238E27FC236}">
                <a16:creationId xmlns:a16="http://schemas.microsoft.com/office/drawing/2014/main" id="{F1FC9176-FE58-447B-89A3-E79DD7A40BEC}"/>
              </a:ext>
            </a:extLst>
          </p:cNvPr>
          <p:cNvSpPr/>
          <p:nvPr/>
        </p:nvSpPr>
        <p:spPr>
          <a:xfrm>
            <a:off x="292636" y="872188"/>
            <a:ext cx="2738250" cy="707886"/>
          </a:xfrm>
          <a:prstGeom prst="rect">
            <a:avLst/>
          </a:prstGeom>
        </p:spPr>
        <p:txBody>
          <a:bodyPr wrap="none">
            <a:spAutoFit/>
          </a:bodyPr>
          <a:lstStyle/>
          <a:p>
            <a:r>
              <a:rPr lang="en-US" sz="4000" dirty="0">
                <a:latin typeface="+mj-lt"/>
                <a:cs typeface="Calibri" panose="020F0502020204030204" pitchFamily="34" charset="0"/>
              </a:rPr>
              <a:t>The Team </a:t>
            </a:r>
            <a:endParaRPr lang="en-CA" sz="4000" dirty="0">
              <a:latin typeface="+mj-lt"/>
              <a:cs typeface="Calibri" panose="020F0502020204030204" pitchFamily="34" charset="0"/>
            </a:endParaRPr>
          </a:p>
        </p:txBody>
      </p:sp>
      <p:pic>
        <p:nvPicPr>
          <p:cNvPr id="16" name="Picture 15" descr="njn&#10;">
            <a:extLst>
              <a:ext uri="{FF2B5EF4-FFF2-40B4-BE49-F238E27FC236}">
                <a16:creationId xmlns:a16="http://schemas.microsoft.com/office/drawing/2014/main" id="{8D0B5457-8548-44C7-9986-6EE0AFA35DA4}"/>
              </a:ext>
            </a:extLst>
          </p:cNvPr>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530225" y="2478945"/>
            <a:ext cx="1438002" cy="1678578"/>
          </a:xfrm>
          <a:prstGeom prst="roundRect">
            <a:avLst>
              <a:gd name="adj" fmla="val 8594"/>
            </a:avLst>
          </a:prstGeom>
          <a:solidFill>
            <a:srgbClr val="FFFFFF">
              <a:shade val="85000"/>
            </a:srgbClr>
          </a:solidFill>
          <a:ln>
            <a:noFill/>
          </a:ln>
          <a:effectLst>
            <a:outerShdw sx="110690" sy="110690" algn="ctr" rotWithShape="0">
              <a:srgbClr val="000000"/>
            </a:outerShdw>
            <a:reflection blurRad="12700" stA="38000" endPos="33137" dist="5000" dir="5400000" sy="-100000" algn="bl" rotWithShape="0"/>
          </a:effectLst>
        </p:spPr>
      </p:pic>
      <p:sp>
        <p:nvSpPr>
          <p:cNvPr id="17" name="TextBox 16">
            <a:extLst>
              <a:ext uri="{FF2B5EF4-FFF2-40B4-BE49-F238E27FC236}">
                <a16:creationId xmlns:a16="http://schemas.microsoft.com/office/drawing/2014/main" id="{A8510429-91B9-4A06-8E5F-BC60299ABE3C}"/>
              </a:ext>
            </a:extLst>
          </p:cNvPr>
          <p:cNvSpPr txBox="1"/>
          <p:nvPr/>
        </p:nvSpPr>
        <p:spPr>
          <a:xfrm>
            <a:off x="33102" y="4260257"/>
            <a:ext cx="2617825" cy="338554"/>
          </a:xfrm>
          <a:prstGeom prst="rect">
            <a:avLst/>
          </a:prstGeom>
          <a:noFill/>
        </p:spPr>
        <p:txBody>
          <a:bodyPr wrap="square" rtlCol="0">
            <a:spAutoFit/>
          </a:bodyPr>
          <a:lstStyle/>
          <a:p>
            <a:r>
              <a:rPr lang="en-IN" sz="1600" dirty="0">
                <a:latin typeface="Bahnschrift" panose="020B0502040204020203" pitchFamily="34" charset="0"/>
              </a:rPr>
              <a:t>Rashmeet Singh Sawhney</a:t>
            </a:r>
          </a:p>
        </p:txBody>
      </p:sp>
      <p:sp>
        <p:nvSpPr>
          <p:cNvPr id="18" name="TextBox 17">
            <a:extLst>
              <a:ext uri="{FF2B5EF4-FFF2-40B4-BE49-F238E27FC236}">
                <a16:creationId xmlns:a16="http://schemas.microsoft.com/office/drawing/2014/main" id="{3DBE31D4-D04A-462D-B62F-BA287601099A}"/>
              </a:ext>
            </a:extLst>
          </p:cNvPr>
          <p:cNvSpPr txBox="1"/>
          <p:nvPr/>
        </p:nvSpPr>
        <p:spPr>
          <a:xfrm>
            <a:off x="33102" y="4900589"/>
            <a:ext cx="3230493" cy="1169551"/>
          </a:xfrm>
          <a:prstGeom prst="rect">
            <a:avLst/>
          </a:prstGeom>
          <a:noFill/>
          <a:ln>
            <a:solidFill>
              <a:schemeClr val="tx1"/>
            </a:solidFill>
          </a:ln>
        </p:spPr>
        <p:txBody>
          <a:bodyPr wrap="square" rtlCol="0">
            <a:spAutoFit/>
          </a:bodyPr>
          <a:lstStyle/>
          <a:p>
            <a:r>
              <a:rPr lang="en-US" sz="1400" b="1" u="sng" dirty="0"/>
              <a:t>Education - </a:t>
            </a:r>
            <a:r>
              <a:rPr lang="en-US" sz="1400" dirty="0"/>
              <a:t>BSc (Honors) Computer Science, University Of Delhi </a:t>
            </a:r>
            <a:endParaRPr lang="en-CA" sz="1400" dirty="0"/>
          </a:p>
          <a:p>
            <a:r>
              <a:rPr lang="en-US" sz="1400" b="1" u="sng" dirty="0"/>
              <a:t>Technical Knowledge: </a:t>
            </a:r>
            <a:r>
              <a:rPr lang="en-US" sz="1400" dirty="0"/>
              <a:t>System Administration, Java, C, C#, Python, SQL</a:t>
            </a:r>
            <a:endParaRPr lang="en-CA" sz="1400" dirty="0"/>
          </a:p>
        </p:txBody>
      </p:sp>
      <p:pic>
        <p:nvPicPr>
          <p:cNvPr id="19" name="Picture 18">
            <a:extLst>
              <a:ext uri="{FF2B5EF4-FFF2-40B4-BE49-F238E27FC236}">
                <a16:creationId xmlns:a16="http://schemas.microsoft.com/office/drawing/2014/main" id="{B7A3FA01-1FD4-4A3E-B076-B88A966F0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8144" y="2497397"/>
            <a:ext cx="1364727" cy="1762860"/>
          </a:xfrm>
          <a:prstGeom prst="roundRect">
            <a:avLst>
              <a:gd name="adj" fmla="val 8594"/>
            </a:avLst>
          </a:prstGeom>
          <a:solidFill>
            <a:srgbClr val="FFFFFF">
              <a:shade val="85000"/>
            </a:srgbClr>
          </a:solidFill>
          <a:ln>
            <a:noFill/>
          </a:ln>
          <a:effectLst>
            <a:outerShdw blurRad="50800" dist="50800" dir="5400000" sx="110932" sy="110932" algn="ctr" rotWithShape="0">
              <a:srgbClr val="000000"/>
            </a:outerShdw>
            <a:reflection blurRad="12700" stA="38000" endPos="20000" dist="5000" dir="5400000" sy="-100000" algn="bl" rotWithShape="0"/>
          </a:effectLst>
        </p:spPr>
      </p:pic>
      <p:sp>
        <p:nvSpPr>
          <p:cNvPr id="20" name="TextBox 19">
            <a:extLst>
              <a:ext uri="{FF2B5EF4-FFF2-40B4-BE49-F238E27FC236}">
                <a16:creationId xmlns:a16="http://schemas.microsoft.com/office/drawing/2014/main" id="{E35CCBDD-2466-48C6-9CAC-C0498E1BD9D3}"/>
              </a:ext>
            </a:extLst>
          </p:cNvPr>
          <p:cNvSpPr txBox="1"/>
          <p:nvPr/>
        </p:nvSpPr>
        <p:spPr>
          <a:xfrm>
            <a:off x="4289616" y="4375157"/>
            <a:ext cx="2821781" cy="338554"/>
          </a:xfrm>
          <a:prstGeom prst="rect">
            <a:avLst/>
          </a:prstGeom>
          <a:noFill/>
        </p:spPr>
        <p:txBody>
          <a:bodyPr wrap="square" rtlCol="0">
            <a:spAutoFit/>
          </a:bodyPr>
          <a:lstStyle/>
          <a:p>
            <a:pPr algn="ctr"/>
            <a:r>
              <a:rPr lang="en-IN" sz="1600" dirty="0">
                <a:latin typeface="Bahnschrift" panose="020B0502040204020203" pitchFamily="34" charset="0"/>
              </a:rPr>
              <a:t>Om Patel</a:t>
            </a:r>
          </a:p>
        </p:txBody>
      </p:sp>
      <p:sp>
        <p:nvSpPr>
          <p:cNvPr id="21" name="TextBox 20">
            <a:extLst>
              <a:ext uri="{FF2B5EF4-FFF2-40B4-BE49-F238E27FC236}">
                <a16:creationId xmlns:a16="http://schemas.microsoft.com/office/drawing/2014/main" id="{22B489FF-AA16-4549-A83C-C228AB1AC954}"/>
              </a:ext>
            </a:extLst>
          </p:cNvPr>
          <p:cNvSpPr txBox="1"/>
          <p:nvPr/>
        </p:nvSpPr>
        <p:spPr>
          <a:xfrm>
            <a:off x="4508163" y="4903846"/>
            <a:ext cx="2821781" cy="1169551"/>
          </a:xfrm>
          <a:prstGeom prst="rect">
            <a:avLst/>
          </a:prstGeom>
          <a:noFill/>
          <a:ln>
            <a:solidFill>
              <a:schemeClr val="tx1"/>
            </a:solidFill>
          </a:ln>
        </p:spPr>
        <p:txBody>
          <a:bodyPr wrap="square" rtlCol="0">
            <a:spAutoFit/>
          </a:bodyPr>
          <a:lstStyle/>
          <a:p>
            <a:r>
              <a:rPr lang="en-US" sz="1400" b="1" u="sng" dirty="0"/>
              <a:t>Education: </a:t>
            </a:r>
            <a:r>
              <a:rPr lang="en-US" sz="1400" dirty="0"/>
              <a:t>BBA(General), PG in marketing sales</a:t>
            </a:r>
            <a:endParaRPr lang="en-CA" sz="1400" dirty="0"/>
          </a:p>
          <a:p>
            <a:r>
              <a:rPr lang="en-US" sz="1400" b="1" u="sng" dirty="0"/>
              <a:t>Technical Knowledge: </a:t>
            </a:r>
            <a:r>
              <a:rPr lang="en-US" sz="1400" dirty="0"/>
              <a:t>C#, C++, python, working CRM software, WordPress</a:t>
            </a:r>
            <a:endParaRPr lang="en-CA" sz="1400" dirty="0"/>
          </a:p>
        </p:txBody>
      </p:sp>
      <p:pic>
        <p:nvPicPr>
          <p:cNvPr id="22" name="Content Placeholder 8">
            <a:extLst>
              <a:ext uri="{FF2B5EF4-FFF2-40B4-BE49-F238E27FC236}">
                <a16:creationId xmlns:a16="http://schemas.microsoft.com/office/drawing/2014/main" id="{7F598FC4-A11F-4644-A481-1F5CBDEC060B}"/>
              </a:ext>
            </a:extLst>
          </p:cNvPr>
          <p:cNvPicPr>
            <a:picLocks noGrp="1" noChangeAspect="1"/>
          </p:cNvPicPr>
          <p:nvPr>
            <p:ph idx="1"/>
          </p:nvPr>
        </p:nvPicPr>
        <p:blipFill>
          <a:blip r:embed="rId5" cstate="print">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tretch>
            <a:fillRect/>
          </a:stretch>
        </p:blipFill>
        <p:spPr>
          <a:xfrm>
            <a:off x="9389271" y="2497397"/>
            <a:ext cx="1438002" cy="1678578"/>
          </a:xfrm>
          <a:prstGeom prst="roundRect">
            <a:avLst>
              <a:gd name="adj" fmla="val 8594"/>
            </a:avLst>
          </a:prstGeom>
          <a:solidFill>
            <a:srgbClr val="FFFFFF">
              <a:shade val="85000"/>
            </a:srgbClr>
          </a:solidFill>
          <a:ln>
            <a:noFill/>
          </a:ln>
          <a:effectLst>
            <a:outerShdw blurRad="50800" dist="50800" dir="5400000" sx="111000" sy="111000" algn="ctr" rotWithShape="0">
              <a:srgbClr val="000000"/>
            </a:outerShdw>
            <a:reflection blurRad="12700" stA="38000" endPos="28000" dist="5000" dir="5400000" sy="-100000" algn="bl" rotWithShape="0"/>
          </a:effectLst>
        </p:spPr>
      </p:pic>
      <p:sp>
        <p:nvSpPr>
          <p:cNvPr id="23" name="TextBox 22">
            <a:extLst>
              <a:ext uri="{FF2B5EF4-FFF2-40B4-BE49-F238E27FC236}">
                <a16:creationId xmlns:a16="http://schemas.microsoft.com/office/drawing/2014/main" id="{CE997B87-0720-4CF5-A267-BB4789DC226F}"/>
              </a:ext>
            </a:extLst>
          </p:cNvPr>
          <p:cNvSpPr txBox="1"/>
          <p:nvPr/>
        </p:nvSpPr>
        <p:spPr>
          <a:xfrm flipH="1">
            <a:off x="9434993" y="4291196"/>
            <a:ext cx="1392280" cy="338554"/>
          </a:xfrm>
          <a:prstGeom prst="rect">
            <a:avLst/>
          </a:prstGeom>
          <a:noFill/>
        </p:spPr>
        <p:txBody>
          <a:bodyPr wrap="square" rtlCol="0">
            <a:spAutoFit/>
          </a:bodyPr>
          <a:lstStyle/>
          <a:p>
            <a:r>
              <a:rPr lang="en-IN" sz="1600" dirty="0">
                <a:latin typeface="Bahnschrift" panose="020B0502040204020203" pitchFamily="34" charset="0"/>
              </a:rPr>
              <a:t>Varun Sikka</a:t>
            </a:r>
          </a:p>
        </p:txBody>
      </p:sp>
      <p:sp>
        <p:nvSpPr>
          <p:cNvPr id="24" name="TextBox 23">
            <a:extLst>
              <a:ext uri="{FF2B5EF4-FFF2-40B4-BE49-F238E27FC236}">
                <a16:creationId xmlns:a16="http://schemas.microsoft.com/office/drawing/2014/main" id="{3FE34DA0-68BD-4C7A-A953-1B9D8F168ED5}"/>
              </a:ext>
            </a:extLst>
          </p:cNvPr>
          <p:cNvSpPr txBox="1"/>
          <p:nvPr/>
        </p:nvSpPr>
        <p:spPr>
          <a:xfrm>
            <a:off x="8697381" y="4912735"/>
            <a:ext cx="2821781" cy="1169551"/>
          </a:xfrm>
          <a:prstGeom prst="rect">
            <a:avLst/>
          </a:prstGeom>
          <a:noFill/>
          <a:ln>
            <a:solidFill>
              <a:schemeClr val="tx1"/>
            </a:solidFill>
          </a:ln>
        </p:spPr>
        <p:txBody>
          <a:bodyPr wrap="square" rtlCol="0">
            <a:spAutoFit/>
          </a:bodyPr>
          <a:lstStyle/>
          <a:p>
            <a:r>
              <a:rPr lang="en-US" sz="1400" b="1" u="sng" dirty="0"/>
              <a:t>Education: </a:t>
            </a:r>
            <a:r>
              <a:rPr lang="en-US" sz="1400" dirty="0"/>
              <a:t>B.Sc.(Honors). Electronics-and communications University Of Delhi.</a:t>
            </a:r>
          </a:p>
          <a:p>
            <a:r>
              <a:rPr lang="en-US" sz="1400" b="1" u="sng" dirty="0"/>
              <a:t>Technical Knowledge: </a:t>
            </a:r>
            <a:r>
              <a:rPr lang="en-US" sz="1400" dirty="0"/>
              <a:t>C, python,Sql, C#, ASP.NET</a:t>
            </a:r>
          </a:p>
        </p:txBody>
      </p:sp>
    </p:spTree>
    <p:extLst>
      <p:ext uri="{BB962C8B-B14F-4D97-AF65-F5344CB8AC3E}">
        <p14:creationId xmlns:p14="http://schemas.microsoft.com/office/powerpoint/2010/main" val="2083098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9CC86-C59F-5239-1343-F9C16B7C58E3}"/>
              </a:ext>
            </a:extLst>
          </p:cNvPr>
          <p:cNvSpPr>
            <a:spLocks noGrp="1"/>
          </p:cNvSpPr>
          <p:nvPr>
            <p:ph type="title"/>
          </p:nvPr>
        </p:nvSpPr>
        <p:spPr/>
        <p:txBody>
          <a:bodyPr/>
          <a:lstStyle/>
          <a:p>
            <a:r>
              <a:rPr lang="en-US" dirty="0"/>
              <a:t>PROJECT SUMMARY</a:t>
            </a:r>
          </a:p>
        </p:txBody>
      </p:sp>
      <p:sp>
        <p:nvSpPr>
          <p:cNvPr id="3" name="Content Placeholder 2">
            <a:extLst>
              <a:ext uri="{FF2B5EF4-FFF2-40B4-BE49-F238E27FC236}">
                <a16:creationId xmlns:a16="http://schemas.microsoft.com/office/drawing/2014/main" id="{84CF0440-16C4-2478-6F2C-992CA37582AF}"/>
              </a:ext>
            </a:extLst>
          </p:cNvPr>
          <p:cNvSpPr>
            <a:spLocks noGrp="1"/>
          </p:cNvSpPr>
          <p:nvPr>
            <p:ph idx="1"/>
          </p:nvPr>
        </p:nvSpPr>
        <p:spPr/>
        <p:txBody>
          <a:bodyPr>
            <a:normAutofit/>
          </a:bodyPr>
          <a:lstStyle/>
          <a:p>
            <a:pPr marL="342900" indent="-342900">
              <a:buFont typeface="Wingdings" pitchFamily="2" charset="2"/>
              <a:buChar char="§"/>
            </a:pPr>
            <a:r>
              <a:rPr lang="en-US" dirty="0"/>
              <a:t>Developed a Web Application for Bitcoin Exchange Rates showcasing Bitcoin Prices in  different currencies.</a:t>
            </a:r>
          </a:p>
          <a:p>
            <a:pPr marL="342900" indent="-342900">
              <a:buFont typeface="Wingdings" pitchFamily="2" charset="2"/>
              <a:buChar char="§"/>
            </a:pPr>
            <a:r>
              <a:rPr lang="en-US" dirty="0"/>
              <a:t>Use of Python for Back-End Developing and JavaScript and CSS for Front-End Developing.</a:t>
            </a:r>
          </a:p>
          <a:p>
            <a:pPr marL="342900" indent="-342900">
              <a:buFont typeface="Wingdings" pitchFamily="2" charset="2"/>
              <a:buChar char="§"/>
            </a:pPr>
            <a:r>
              <a:rPr lang="en-US" dirty="0"/>
              <a:t>Mongo Client used for MongoDB live database.</a:t>
            </a:r>
          </a:p>
          <a:p>
            <a:pPr marL="342900" indent="-342900">
              <a:buFont typeface="Wingdings" pitchFamily="2" charset="2"/>
              <a:buChar char="§"/>
            </a:pPr>
            <a:r>
              <a:rPr lang="en-US" dirty="0"/>
              <a:t>Use of Django as the web framework.</a:t>
            </a:r>
          </a:p>
        </p:txBody>
      </p:sp>
    </p:spTree>
    <p:extLst>
      <p:ext uri="{BB962C8B-B14F-4D97-AF65-F5344CB8AC3E}">
        <p14:creationId xmlns:p14="http://schemas.microsoft.com/office/powerpoint/2010/main" val="150113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3992C-16C4-EF62-EECF-29C9A1D1FAF9}"/>
              </a:ext>
            </a:extLst>
          </p:cNvPr>
          <p:cNvSpPr>
            <a:spLocks noGrp="1"/>
          </p:cNvSpPr>
          <p:nvPr>
            <p:ph type="title"/>
          </p:nvPr>
        </p:nvSpPr>
        <p:spPr/>
        <p:txBody>
          <a:bodyPr/>
          <a:lstStyle/>
          <a:p>
            <a:r>
              <a:rPr lang="en-US" dirty="0"/>
              <a:t>Timeline</a:t>
            </a:r>
          </a:p>
        </p:txBody>
      </p:sp>
      <p:graphicFrame>
        <p:nvGraphicFramePr>
          <p:cNvPr id="35" name="Content Placeholder 34">
            <a:extLst>
              <a:ext uri="{FF2B5EF4-FFF2-40B4-BE49-F238E27FC236}">
                <a16:creationId xmlns:a16="http://schemas.microsoft.com/office/drawing/2014/main" id="{A1C2ACF7-4814-3C8B-ED7B-02EE01BB2242}"/>
              </a:ext>
            </a:extLst>
          </p:cNvPr>
          <p:cNvGraphicFramePr>
            <a:graphicFrameLocks noGrp="1"/>
          </p:cNvGraphicFramePr>
          <p:nvPr>
            <p:ph idx="1"/>
            <p:extLst>
              <p:ext uri="{D42A27DB-BD31-4B8C-83A1-F6EECF244321}">
                <p14:modId xmlns:p14="http://schemas.microsoft.com/office/powerpoint/2010/main" val="2355038083"/>
              </p:ext>
            </p:extLst>
          </p:nvPr>
        </p:nvGraphicFramePr>
        <p:xfrm>
          <a:off x="525463" y="2522538"/>
          <a:ext cx="10077450" cy="3548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9" name="Forme libre : Forme 31" descr="Icône de vaisseau spatial">
            <a:extLst>
              <a:ext uri="{FF2B5EF4-FFF2-40B4-BE49-F238E27FC236}">
                <a16:creationId xmlns:a16="http://schemas.microsoft.com/office/drawing/2014/main" id="{7859DDDB-14C0-4687-BEC9-33DCD099250C}"/>
              </a:ext>
            </a:extLst>
          </p:cNvPr>
          <p:cNvSpPr>
            <a:spLocks/>
          </p:cNvSpPr>
          <p:nvPr/>
        </p:nvSpPr>
        <p:spPr bwMode="auto">
          <a:xfrm>
            <a:off x="11608419" y="5454455"/>
            <a:ext cx="671816" cy="1403545"/>
          </a:xfrm>
          <a:custGeom>
            <a:avLst/>
            <a:gdLst/>
            <a:ahLst/>
            <a:cxnLst/>
            <a:rect l="0" t="0" r="r" b="b"/>
            <a:pathLst>
              <a:path w="383742" h="863421">
                <a:moveTo>
                  <a:pt x="193716" y="5535"/>
                </a:moveTo>
                <a:lnTo>
                  <a:pt x="184861" y="15128"/>
                </a:lnTo>
                <a:cubicBezTo>
                  <a:pt x="184861" y="15128"/>
                  <a:pt x="121396" y="80069"/>
                  <a:pt x="90401" y="173053"/>
                </a:cubicBezTo>
                <a:cubicBezTo>
                  <a:pt x="80069" y="202572"/>
                  <a:pt x="74166" y="236518"/>
                  <a:pt x="74166" y="272679"/>
                </a:cubicBezTo>
                <a:cubicBezTo>
                  <a:pt x="74166" y="316957"/>
                  <a:pt x="79331" y="384850"/>
                  <a:pt x="85235" y="447577"/>
                </a:cubicBezTo>
                <a:lnTo>
                  <a:pt x="5535" y="526539"/>
                </a:lnTo>
                <a:lnTo>
                  <a:pt x="16604" y="647566"/>
                </a:lnTo>
                <a:lnTo>
                  <a:pt x="99994" y="597384"/>
                </a:lnTo>
                <a:cubicBezTo>
                  <a:pt x="99994" y="598122"/>
                  <a:pt x="100733" y="604026"/>
                  <a:pt x="100733" y="604026"/>
                </a:cubicBezTo>
                <a:lnTo>
                  <a:pt x="100733" y="606240"/>
                </a:lnTo>
                <a:lnTo>
                  <a:pt x="101470" y="608453"/>
                </a:lnTo>
                <a:cubicBezTo>
                  <a:pt x="101470" y="608453"/>
                  <a:pt x="103684" y="612143"/>
                  <a:pt x="106636" y="615095"/>
                </a:cubicBezTo>
                <a:cubicBezTo>
                  <a:pt x="108112" y="615833"/>
                  <a:pt x="109588" y="617309"/>
                  <a:pt x="111064" y="618047"/>
                </a:cubicBezTo>
                <a:lnTo>
                  <a:pt x="123609" y="668967"/>
                </a:lnTo>
                <a:cubicBezTo>
                  <a:pt x="123609" y="668967"/>
                  <a:pt x="124347" y="671181"/>
                  <a:pt x="125085" y="672657"/>
                </a:cubicBezTo>
                <a:cubicBezTo>
                  <a:pt x="125823" y="674133"/>
                  <a:pt x="127299" y="674870"/>
                  <a:pt x="128037" y="676346"/>
                </a:cubicBezTo>
                <a:cubicBezTo>
                  <a:pt x="130989" y="678560"/>
                  <a:pt x="133941" y="680775"/>
                  <a:pt x="139107" y="682988"/>
                </a:cubicBezTo>
                <a:cubicBezTo>
                  <a:pt x="148700" y="686678"/>
                  <a:pt x="164198" y="689630"/>
                  <a:pt x="191502" y="689630"/>
                </a:cubicBezTo>
                <a:cubicBezTo>
                  <a:pt x="218807" y="689630"/>
                  <a:pt x="234304" y="687416"/>
                  <a:pt x="243898" y="682988"/>
                </a:cubicBezTo>
                <a:cubicBezTo>
                  <a:pt x="249064" y="680775"/>
                  <a:pt x="252016" y="678560"/>
                  <a:pt x="254967" y="676346"/>
                </a:cubicBezTo>
                <a:cubicBezTo>
                  <a:pt x="256443" y="674870"/>
                  <a:pt x="257181" y="674133"/>
                  <a:pt x="257919" y="672657"/>
                </a:cubicBezTo>
                <a:cubicBezTo>
                  <a:pt x="258657" y="671181"/>
                  <a:pt x="259395" y="668967"/>
                  <a:pt x="259395" y="668967"/>
                </a:cubicBezTo>
                <a:lnTo>
                  <a:pt x="272679" y="618047"/>
                </a:lnTo>
                <a:cubicBezTo>
                  <a:pt x="274155" y="617309"/>
                  <a:pt x="275630" y="615833"/>
                  <a:pt x="277106" y="615095"/>
                </a:cubicBezTo>
                <a:cubicBezTo>
                  <a:pt x="280058" y="612143"/>
                  <a:pt x="282272" y="608453"/>
                  <a:pt x="282272" y="608453"/>
                </a:cubicBezTo>
                <a:lnTo>
                  <a:pt x="283010" y="606240"/>
                </a:lnTo>
                <a:lnTo>
                  <a:pt x="283010" y="604026"/>
                </a:lnTo>
                <a:cubicBezTo>
                  <a:pt x="283010" y="604026"/>
                  <a:pt x="283748" y="598860"/>
                  <a:pt x="283748" y="597384"/>
                </a:cubicBezTo>
                <a:lnTo>
                  <a:pt x="366401" y="646828"/>
                </a:lnTo>
                <a:lnTo>
                  <a:pt x="378208" y="525802"/>
                </a:lnTo>
                <a:lnTo>
                  <a:pt x="299245" y="446839"/>
                </a:lnTo>
                <a:cubicBezTo>
                  <a:pt x="305149" y="383374"/>
                  <a:pt x="310315" y="315481"/>
                  <a:pt x="310315" y="271941"/>
                </a:cubicBezTo>
                <a:cubicBezTo>
                  <a:pt x="310315" y="235780"/>
                  <a:pt x="303673" y="202572"/>
                  <a:pt x="293342" y="173053"/>
                </a:cubicBezTo>
                <a:cubicBezTo>
                  <a:pt x="262347" y="80807"/>
                  <a:pt x="198882" y="15128"/>
                  <a:pt x="198882" y="15128"/>
                </a:cubicBezTo>
                <a:lnTo>
                  <a:pt x="193716" y="5535"/>
                </a:lnTo>
                <a:close/>
                <a:moveTo>
                  <a:pt x="193716" y="43171"/>
                </a:moveTo>
                <a:cubicBezTo>
                  <a:pt x="206262" y="57192"/>
                  <a:pt x="248326" y="106636"/>
                  <a:pt x="273417" y="181171"/>
                </a:cubicBezTo>
                <a:cubicBezTo>
                  <a:pt x="283010" y="209214"/>
                  <a:pt x="288914" y="239470"/>
                  <a:pt x="288914" y="272679"/>
                </a:cubicBezTo>
                <a:cubicBezTo>
                  <a:pt x="288914" y="315481"/>
                  <a:pt x="283748" y="384850"/>
                  <a:pt x="277106" y="448315"/>
                </a:cubicBezTo>
                <a:cubicBezTo>
                  <a:pt x="277106" y="449791"/>
                  <a:pt x="277106" y="450529"/>
                  <a:pt x="277106" y="452005"/>
                </a:cubicBezTo>
                <a:cubicBezTo>
                  <a:pt x="270465" y="526539"/>
                  <a:pt x="262347" y="592956"/>
                  <a:pt x="262347" y="597384"/>
                </a:cubicBezTo>
                <a:cubicBezTo>
                  <a:pt x="260871" y="598122"/>
                  <a:pt x="259395" y="599598"/>
                  <a:pt x="255706" y="601812"/>
                </a:cubicBezTo>
                <a:cubicBezTo>
                  <a:pt x="246850" y="605502"/>
                  <a:pt x="228401" y="609929"/>
                  <a:pt x="194454" y="609929"/>
                </a:cubicBezTo>
                <a:cubicBezTo>
                  <a:pt x="160508" y="609929"/>
                  <a:pt x="141321" y="605502"/>
                  <a:pt x="132465" y="601812"/>
                </a:cubicBezTo>
                <a:cubicBezTo>
                  <a:pt x="128775" y="600336"/>
                  <a:pt x="126561" y="598860"/>
                  <a:pt x="125823" y="597384"/>
                </a:cubicBezTo>
                <a:cubicBezTo>
                  <a:pt x="125085" y="592956"/>
                  <a:pt x="117706" y="528015"/>
                  <a:pt x="111064" y="453480"/>
                </a:cubicBezTo>
                <a:cubicBezTo>
                  <a:pt x="111064" y="452005"/>
                  <a:pt x="111064" y="450529"/>
                  <a:pt x="110326" y="448315"/>
                </a:cubicBezTo>
                <a:cubicBezTo>
                  <a:pt x="104422" y="384850"/>
                  <a:pt x="99257" y="316219"/>
                  <a:pt x="99257" y="272679"/>
                </a:cubicBezTo>
                <a:cubicBezTo>
                  <a:pt x="99257" y="239470"/>
                  <a:pt x="105160" y="209214"/>
                  <a:pt x="114754" y="181171"/>
                </a:cubicBezTo>
                <a:cubicBezTo>
                  <a:pt x="139107" y="106636"/>
                  <a:pt x="181171" y="57192"/>
                  <a:pt x="193716" y="43171"/>
                </a:cubicBezTo>
                <a:close/>
                <a:moveTo>
                  <a:pt x="150176" y="224711"/>
                </a:moveTo>
                <a:cubicBezTo>
                  <a:pt x="125823" y="249064"/>
                  <a:pt x="125823" y="288176"/>
                  <a:pt x="150176" y="311791"/>
                </a:cubicBezTo>
                <a:cubicBezTo>
                  <a:pt x="174529" y="336144"/>
                  <a:pt x="213641" y="336144"/>
                  <a:pt x="237256" y="311791"/>
                </a:cubicBezTo>
                <a:cubicBezTo>
                  <a:pt x="261609" y="287438"/>
                  <a:pt x="261609" y="248326"/>
                  <a:pt x="237256" y="224711"/>
                </a:cubicBezTo>
                <a:cubicBezTo>
                  <a:pt x="213641" y="200358"/>
                  <a:pt x="173791" y="200358"/>
                  <a:pt x="150176" y="224711"/>
                </a:cubicBezTo>
                <a:close/>
                <a:moveTo>
                  <a:pt x="167150" y="242422"/>
                </a:moveTo>
                <a:cubicBezTo>
                  <a:pt x="181909" y="227663"/>
                  <a:pt x="204786" y="227663"/>
                  <a:pt x="219545" y="242422"/>
                </a:cubicBezTo>
                <a:cubicBezTo>
                  <a:pt x="234304" y="257181"/>
                  <a:pt x="234304" y="280058"/>
                  <a:pt x="219545" y="294818"/>
                </a:cubicBezTo>
                <a:cubicBezTo>
                  <a:pt x="204786" y="309577"/>
                  <a:pt x="181909" y="309577"/>
                  <a:pt x="167150" y="294818"/>
                </a:cubicBezTo>
                <a:cubicBezTo>
                  <a:pt x="152390" y="280058"/>
                  <a:pt x="153128" y="256444"/>
                  <a:pt x="167150" y="242422"/>
                </a:cubicBezTo>
                <a:close/>
                <a:moveTo>
                  <a:pt x="31364" y="535395"/>
                </a:moveTo>
                <a:lnTo>
                  <a:pt x="87449" y="479309"/>
                </a:lnTo>
                <a:cubicBezTo>
                  <a:pt x="91139" y="516208"/>
                  <a:pt x="94829" y="547941"/>
                  <a:pt x="97043" y="570817"/>
                </a:cubicBezTo>
                <a:lnTo>
                  <a:pt x="37267" y="606240"/>
                </a:lnTo>
                <a:lnTo>
                  <a:pt x="31364" y="535395"/>
                </a:lnTo>
                <a:close/>
                <a:moveTo>
                  <a:pt x="140583" y="629117"/>
                </a:moveTo>
                <a:cubicBezTo>
                  <a:pt x="153866" y="632068"/>
                  <a:pt x="170101" y="634282"/>
                  <a:pt x="193716" y="634282"/>
                </a:cubicBezTo>
                <a:cubicBezTo>
                  <a:pt x="217331" y="634282"/>
                  <a:pt x="234304" y="632068"/>
                  <a:pt x="246850" y="629117"/>
                </a:cubicBezTo>
                <a:lnTo>
                  <a:pt x="239470" y="659373"/>
                </a:lnTo>
                <a:cubicBezTo>
                  <a:pt x="239470" y="659373"/>
                  <a:pt x="239470" y="659373"/>
                  <a:pt x="237256" y="660111"/>
                </a:cubicBezTo>
                <a:cubicBezTo>
                  <a:pt x="232091" y="662325"/>
                  <a:pt x="219545" y="665277"/>
                  <a:pt x="193716" y="665277"/>
                </a:cubicBezTo>
                <a:cubicBezTo>
                  <a:pt x="167887" y="665277"/>
                  <a:pt x="155342" y="662325"/>
                  <a:pt x="150176" y="660111"/>
                </a:cubicBezTo>
                <a:cubicBezTo>
                  <a:pt x="148700" y="659373"/>
                  <a:pt x="148700" y="659373"/>
                  <a:pt x="147962" y="659373"/>
                </a:cubicBezTo>
                <a:lnTo>
                  <a:pt x="140583" y="629117"/>
                </a:lnTo>
                <a:close/>
                <a:moveTo>
                  <a:pt x="299984" y="479309"/>
                </a:moveTo>
                <a:lnTo>
                  <a:pt x="356069" y="535395"/>
                </a:lnTo>
                <a:lnTo>
                  <a:pt x="349427" y="606240"/>
                </a:lnTo>
                <a:lnTo>
                  <a:pt x="290390" y="570817"/>
                </a:lnTo>
                <a:cubicBezTo>
                  <a:pt x="292604" y="547941"/>
                  <a:pt x="296294" y="516946"/>
                  <a:pt x="299984" y="479309"/>
                </a:cubicBezTo>
                <a:close/>
                <a:moveTo>
                  <a:pt x="146486" y="703651"/>
                </a:moveTo>
                <a:cubicBezTo>
                  <a:pt x="143535" y="728742"/>
                  <a:pt x="131727" y="743502"/>
                  <a:pt x="131727" y="766378"/>
                </a:cubicBezTo>
                <a:cubicBezTo>
                  <a:pt x="131727" y="778186"/>
                  <a:pt x="135417" y="790731"/>
                  <a:pt x="143535" y="804015"/>
                </a:cubicBezTo>
                <a:cubicBezTo>
                  <a:pt x="151652" y="818036"/>
                  <a:pt x="164935" y="833533"/>
                  <a:pt x="184861" y="853458"/>
                </a:cubicBezTo>
                <a:lnTo>
                  <a:pt x="193716" y="862314"/>
                </a:lnTo>
                <a:lnTo>
                  <a:pt x="202572" y="853458"/>
                </a:lnTo>
                <a:cubicBezTo>
                  <a:pt x="242422" y="813609"/>
                  <a:pt x="255706" y="787041"/>
                  <a:pt x="255706" y="763426"/>
                </a:cubicBezTo>
                <a:cubicBezTo>
                  <a:pt x="255706" y="739812"/>
                  <a:pt x="243898" y="724314"/>
                  <a:pt x="240946" y="703651"/>
                </a:cubicBezTo>
                <a:lnTo>
                  <a:pt x="216593" y="707341"/>
                </a:lnTo>
                <a:cubicBezTo>
                  <a:pt x="221021" y="733908"/>
                  <a:pt x="230615" y="749405"/>
                  <a:pt x="231352" y="764165"/>
                </a:cubicBezTo>
                <a:cubicBezTo>
                  <a:pt x="231352" y="776710"/>
                  <a:pt x="221759" y="795897"/>
                  <a:pt x="194454" y="826154"/>
                </a:cubicBezTo>
                <a:cubicBezTo>
                  <a:pt x="181909" y="812870"/>
                  <a:pt x="170839" y="800325"/>
                  <a:pt x="165674" y="791470"/>
                </a:cubicBezTo>
                <a:cubicBezTo>
                  <a:pt x="159032" y="780400"/>
                  <a:pt x="157556" y="773758"/>
                  <a:pt x="157556" y="767116"/>
                </a:cubicBezTo>
                <a:cubicBezTo>
                  <a:pt x="157556" y="753833"/>
                  <a:pt x="167887" y="737598"/>
                  <a:pt x="171577" y="707341"/>
                </a:cubicBezTo>
                <a:lnTo>
                  <a:pt x="146486" y="703651"/>
                </a:lnTo>
                <a:close/>
                <a:moveTo>
                  <a:pt x="238732" y="661587"/>
                </a:moveTo>
                <a:lnTo>
                  <a:pt x="238732" y="663063"/>
                </a:lnTo>
                <a:cubicBezTo>
                  <a:pt x="237994" y="662325"/>
                  <a:pt x="238732" y="662325"/>
                  <a:pt x="238732" y="661587"/>
                </a:cubicBezTo>
                <a:close/>
              </a:path>
            </a:pathLst>
          </a:custGeom>
          <a:solidFill>
            <a:schemeClr val="accent4"/>
          </a:solidFill>
          <a:ln>
            <a:noFill/>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spTree>
    <p:extLst>
      <p:ext uri="{BB962C8B-B14F-4D97-AF65-F5344CB8AC3E}">
        <p14:creationId xmlns:p14="http://schemas.microsoft.com/office/powerpoint/2010/main" val="1213754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Freeform: Shape 6">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52" name="Group 8">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53" name="Freeform: Shape 9">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4" name="Freeform: Shape 10">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5" name="Freeform: Shape 11">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9" name="Freeform: Shape 15">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0" name="Freeform: Shape 17">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1"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62"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2"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63"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64"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65"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66"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67" name="Rectangle 27">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68" name="Freeform: Shape 29">
            <a:extLst>
              <a:ext uri="{FF2B5EF4-FFF2-40B4-BE49-F238E27FC236}">
                <a16:creationId xmlns:a16="http://schemas.microsoft.com/office/drawing/2014/main" id="{8972B65B-8AFA-4B5C-BFC6-E443F3777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21648"/>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3">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1572ABCC-EE40-835F-A7EF-1373694A22FB}"/>
              </a:ext>
            </a:extLst>
          </p:cNvPr>
          <p:cNvSpPr>
            <a:spLocks noGrp="1"/>
          </p:cNvSpPr>
          <p:nvPr>
            <p:ph type="title"/>
          </p:nvPr>
        </p:nvSpPr>
        <p:spPr>
          <a:xfrm>
            <a:off x="547034" y="791058"/>
            <a:ext cx="11063943" cy="696102"/>
          </a:xfrm>
        </p:spPr>
        <p:txBody>
          <a:bodyPr vert="horz" lIns="91440" tIns="45720" rIns="91440" bIns="45720" rtlCol="0" anchor="b">
            <a:normAutofit/>
          </a:bodyPr>
          <a:lstStyle/>
          <a:p>
            <a:pPr algn="ctr"/>
            <a:r>
              <a:rPr lang="en-US" sz="2800" dirty="0"/>
              <a:t>Get Data From API to MONGO Client Cluster</a:t>
            </a:r>
          </a:p>
        </p:txBody>
      </p:sp>
      <p:grpSp>
        <p:nvGrpSpPr>
          <p:cNvPr id="69" name="Graphic 78">
            <a:extLst>
              <a:ext uri="{FF2B5EF4-FFF2-40B4-BE49-F238E27FC236}">
                <a16:creationId xmlns:a16="http://schemas.microsoft.com/office/drawing/2014/main" id="{8B32F32D-2578-47BA-A8C8-B9CC3F8A09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70" name="Graphic 78">
              <a:extLst>
                <a:ext uri="{FF2B5EF4-FFF2-40B4-BE49-F238E27FC236}">
                  <a16:creationId xmlns:a16="http://schemas.microsoft.com/office/drawing/2014/main" id="{FE39C5A6-D000-4F68-8942-DD0D6D6F8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4" name="Graphic 78">
              <a:extLst>
                <a:ext uri="{FF2B5EF4-FFF2-40B4-BE49-F238E27FC236}">
                  <a16:creationId xmlns:a16="http://schemas.microsoft.com/office/drawing/2014/main" id="{E89890B6-1232-480B-A1E4-4EE4897F64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71" name="Graphic 78">
                <a:extLst>
                  <a:ext uri="{FF2B5EF4-FFF2-40B4-BE49-F238E27FC236}">
                    <a16:creationId xmlns:a16="http://schemas.microsoft.com/office/drawing/2014/main" id="{AA2A92B4-DD5E-4659-876C-CEF27D8A3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72" name="Graphic 78">
                <a:extLst>
                  <a:ext uri="{FF2B5EF4-FFF2-40B4-BE49-F238E27FC236}">
                    <a16:creationId xmlns:a16="http://schemas.microsoft.com/office/drawing/2014/main" id="{CB3716F9-57FA-4E55-B926-D141DFDE7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73" name="Graphic 78">
                <a:extLst>
                  <a:ext uri="{FF2B5EF4-FFF2-40B4-BE49-F238E27FC236}">
                    <a16:creationId xmlns:a16="http://schemas.microsoft.com/office/drawing/2014/main" id="{6E65CA48-F624-4AAA-B08C-4D030E798B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74" name="Graphic 78">
                <a:extLst>
                  <a:ext uri="{FF2B5EF4-FFF2-40B4-BE49-F238E27FC236}">
                    <a16:creationId xmlns:a16="http://schemas.microsoft.com/office/drawing/2014/main" id="{5AB96607-3A57-4F71-87E5-C0D546FEB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75" name="Freeform: Shape 39">
            <a:extLst>
              <a:ext uri="{FF2B5EF4-FFF2-40B4-BE49-F238E27FC236}">
                <a16:creationId xmlns:a16="http://schemas.microsoft.com/office/drawing/2014/main" id="{286E5E1D-FD49-448F-83C8-E06466BE5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94598" y="4164981"/>
            <a:ext cx="5997401" cy="2693020"/>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6" name="Group 41">
            <a:extLst>
              <a:ext uri="{FF2B5EF4-FFF2-40B4-BE49-F238E27FC236}">
                <a16:creationId xmlns:a16="http://schemas.microsoft.com/office/drawing/2014/main" id="{D82E7BA0-A7BA-4C61-9D6F-5345A54056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489755" y="4632160"/>
            <a:ext cx="886141" cy="802496"/>
            <a:chOff x="10948005" y="3272152"/>
            <a:chExt cx="868640" cy="786648"/>
          </a:xfrm>
          <a:solidFill>
            <a:schemeClr val="accent6"/>
          </a:solidFill>
        </p:grpSpPr>
        <p:sp>
          <p:nvSpPr>
            <p:cNvPr id="77" name="Freeform: Shape 42">
              <a:extLst>
                <a:ext uri="{FF2B5EF4-FFF2-40B4-BE49-F238E27FC236}">
                  <a16:creationId xmlns:a16="http://schemas.microsoft.com/office/drawing/2014/main" id="{B5369E81-3115-4284-995E-F753EB421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78" name="Freeform: Shape 43">
              <a:extLst>
                <a:ext uri="{FF2B5EF4-FFF2-40B4-BE49-F238E27FC236}">
                  <a16:creationId xmlns:a16="http://schemas.microsoft.com/office/drawing/2014/main" id="{44729589-1C6A-4995-83DB-3C8AC2B8DE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79" name="Freeform: Shape 44">
              <a:extLst>
                <a:ext uri="{FF2B5EF4-FFF2-40B4-BE49-F238E27FC236}">
                  <a16:creationId xmlns:a16="http://schemas.microsoft.com/office/drawing/2014/main" id="{7A966D0D-0B99-4534-8150-ECA25F804A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80" name="Graphic 12">
              <a:extLst>
                <a:ext uri="{FF2B5EF4-FFF2-40B4-BE49-F238E27FC236}">
                  <a16:creationId xmlns:a16="http://schemas.microsoft.com/office/drawing/2014/main" id="{7DC8EDF8-9492-4A6B-8050-A6B44F11B5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81" name="Graphic 15">
              <a:extLst>
                <a:ext uri="{FF2B5EF4-FFF2-40B4-BE49-F238E27FC236}">
                  <a16:creationId xmlns:a16="http://schemas.microsoft.com/office/drawing/2014/main" id="{13B4EDF3-5414-4F6E-8824-4FDC7BFD5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82" name="Graphic 15">
              <a:extLst>
                <a:ext uri="{FF2B5EF4-FFF2-40B4-BE49-F238E27FC236}">
                  <a16:creationId xmlns:a16="http://schemas.microsoft.com/office/drawing/2014/main" id="{6CE204CE-5738-4712-8E02-CF746C010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83" name="Freeform: Shape 48">
              <a:extLst>
                <a:ext uri="{FF2B5EF4-FFF2-40B4-BE49-F238E27FC236}">
                  <a16:creationId xmlns:a16="http://schemas.microsoft.com/office/drawing/2014/main" id="{D2369023-4235-4E1E-A424-EA0EA83DE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a:extLst>
              <a:ext uri="{FF2B5EF4-FFF2-40B4-BE49-F238E27FC236}">
                <a16:creationId xmlns:a16="http://schemas.microsoft.com/office/drawing/2014/main" id="{69789C9C-74DA-4EDD-AB76-99936A689EBD}"/>
              </a:ext>
            </a:extLst>
          </p:cNvPr>
          <p:cNvPicPr>
            <a:picLocks noChangeAspect="1"/>
          </p:cNvPicPr>
          <p:nvPr/>
        </p:nvPicPr>
        <p:blipFill>
          <a:blip r:embed="rId2"/>
          <a:stretch>
            <a:fillRect/>
          </a:stretch>
        </p:blipFill>
        <p:spPr>
          <a:xfrm>
            <a:off x="6133477" y="3194465"/>
            <a:ext cx="6036707" cy="3126679"/>
          </a:xfrm>
          <a:prstGeom prst="rect">
            <a:avLst/>
          </a:prstGeom>
        </p:spPr>
      </p:pic>
      <p:pic>
        <p:nvPicPr>
          <p:cNvPr id="6" name="Picture 5">
            <a:extLst>
              <a:ext uri="{FF2B5EF4-FFF2-40B4-BE49-F238E27FC236}">
                <a16:creationId xmlns:a16="http://schemas.microsoft.com/office/drawing/2014/main" id="{1E89B24B-C7BE-4F14-90FB-0B325B76739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39000"/>
                    </a14:imgEffect>
                  </a14:imgLayer>
                </a14:imgProps>
              </a:ext>
            </a:extLst>
          </a:blip>
          <a:stretch>
            <a:fillRect/>
          </a:stretch>
        </p:blipFill>
        <p:spPr>
          <a:xfrm>
            <a:off x="21816" y="3209582"/>
            <a:ext cx="5723506" cy="3058281"/>
          </a:xfrm>
          <a:prstGeom prst="rect">
            <a:avLst/>
          </a:prstGeom>
          <a:noFill/>
          <a:effectLst>
            <a:softEdge rad="0"/>
          </a:effectLst>
        </p:spPr>
      </p:pic>
      <p:cxnSp>
        <p:nvCxnSpPr>
          <p:cNvPr id="8" name="Straight Arrow Connector 7">
            <a:extLst>
              <a:ext uri="{FF2B5EF4-FFF2-40B4-BE49-F238E27FC236}">
                <a16:creationId xmlns:a16="http://schemas.microsoft.com/office/drawing/2014/main" id="{16410995-68FE-4EDC-80B5-10E7989E21A3}"/>
              </a:ext>
            </a:extLst>
          </p:cNvPr>
          <p:cNvCxnSpPr/>
          <p:nvPr/>
        </p:nvCxnSpPr>
        <p:spPr>
          <a:xfrm>
            <a:off x="5809129" y="4668019"/>
            <a:ext cx="28687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739818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7DB26-A5D1-4AE7-9FD3-350849314DA9}"/>
              </a:ext>
            </a:extLst>
          </p:cNvPr>
          <p:cNvSpPr>
            <a:spLocks noGrp="1"/>
          </p:cNvSpPr>
          <p:nvPr>
            <p:ph type="title"/>
          </p:nvPr>
        </p:nvSpPr>
        <p:spPr/>
        <p:txBody>
          <a:bodyPr/>
          <a:lstStyle/>
          <a:p>
            <a:r>
              <a:rPr lang="en-CA" dirty="0"/>
              <a:t>Load Data Into Python From API </a:t>
            </a:r>
          </a:p>
        </p:txBody>
      </p:sp>
      <p:pic>
        <p:nvPicPr>
          <p:cNvPr id="5" name="Picture 4">
            <a:extLst>
              <a:ext uri="{FF2B5EF4-FFF2-40B4-BE49-F238E27FC236}">
                <a16:creationId xmlns:a16="http://schemas.microsoft.com/office/drawing/2014/main" id="{9B622560-C575-47C5-A4BC-74F2AE61D9F1}"/>
              </a:ext>
            </a:extLst>
          </p:cNvPr>
          <p:cNvPicPr>
            <a:picLocks noChangeAspect="1"/>
          </p:cNvPicPr>
          <p:nvPr/>
        </p:nvPicPr>
        <p:blipFill>
          <a:blip r:embed="rId2"/>
          <a:stretch>
            <a:fillRect/>
          </a:stretch>
        </p:blipFill>
        <p:spPr>
          <a:xfrm>
            <a:off x="316479" y="2865120"/>
            <a:ext cx="10925261" cy="1439838"/>
          </a:xfrm>
          <a:prstGeom prst="rect">
            <a:avLst/>
          </a:prstGeom>
        </p:spPr>
      </p:pic>
    </p:spTree>
    <p:extLst>
      <p:ext uri="{BB962C8B-B14F-4D97-AF65-F5344CB8AC3E}">
        <p14:creationId xmlns:p14="http://schemas.microsoft.com/office/powerpoint/2010/main" val="2824609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1C3597-E4C3-489F-A804-D6C78EC30C6C}"/>
              </a:ext>
            </a:extLst>
          </p:cNvPr>
          <p:cNvSpPr>
            <a:spLocks noGrp="1"/>
          </p:cNvSpPr>
          <p:nvPr>
            <p:ph type="title"/>
          </p:nvPr>
        </p:nvSpPr>
        <p:spPr>
          <a:xfrm>
            <a:off x="525463" y="787400"/>
            <a:ext cx="10077450" cy="1325563"/>
          </a:xfrm>
        </p:spPr>
        <p:txBody>
          <a:bodyPr>
            <a:normAutofit/>
          </a:bodyPr>
          <a:lstStyle/>
          <a:p>
            <a:r>
              <a:rPr lang="en-IN" dirty="0"/>
              <a:t>DJANGO WEB APPLICATION (Localhost)</a:t>
            </a:r>
          </a:p>
        </p:txBody>
      </p:sp>
      <p:pic>
        <p:nvPicPr>
          <p:cNvPr id="5" name="Content Placeholder 16">
            <a:extLst>
              <a:ext uri="{FF2B5EF4-FFF2-40B4-BE49-F238E27FC236}">
                <a16:creationId xmlns:a16="http://schemas.microsoft.com/office/drawing/2014/main" id="{E5F817C9-2FEF-46D7-95F9-3AF3A274DC7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26828" y="3052170"/>
            <a:ext cx="5087723" cy="3321736"/>
          </a:xfrm>
        </p:spPr>
      </p:pic>
      <p:pic>
        <p:nvPicPr>
          <p:cNvPr id="6" name="Content Placeholder 18">
            <a:extLst>
              <a:ext uri="{FF2B5EF4-FFF2-40B4-BE49-F238E27FC236}">
                <a16:creationId xmlns:a16="http://schemas.microsoft.com/office/drawing/2014/main" id="{14CA7166-7242-4AC6-BC2C-673BE2470C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6305" y="3052171"/>
            <a:ext cx="5369859" cy="3321736"/>
          </a:xfrm>
          <a:prstGeom prst="rect">
            <a:avLst/>
          </a:prstGeom>
        </p:spPr>
      </p:pic>
      <p:cxnSp>
        <p:nvCxnSpPr>
          <p:cNvPr id="7" name="Straight Arrow Connector 6">
            <a:extLst>
              <a:ext uri="{FF2B5EF4-FFF2-40B4-BE49-F238E27FC236}">
                <a16:creationId xmlns:a16="http://schemas.microsoft.com/office/drawing/2014/main" id="{6D7B5D43-34D2-41AB-919C-B9A05C0BBD9C}"/>
              </a:ext>
            </a:extLst>
          </p:cNvPr>
          <p:cNvCxnSpPr>
            <a:cxnSpLocks/>
          </p:cNvCxnSpPr>
          <p:nvPr/>
        </p:nvCxnSpPr>
        <p:spPr>
          <a:xfrm>
            <a:off x="5656729" y="4668019"/>
            <a:ext cx="73510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178990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E793F-9B7B-4256-892C-A894FF3F03C3}"/>
              </a:ext>
            </a:extLst>
          </p:cNvPr>
          <p:cNvSpPr>
            <a:spLocks noGrp="1"/>
          </p:cNvSpPr>
          <p:nvPr>
            <p:ph type="title"/>
          </p:nvPr>
        </p:nvSpPr>
        <p:spPr/>
        <p:txBody>
          <a:bodyPr/>
          <a:lstStyle/>
          <a:p>
            <a:r>
              <a:rPr lang="en-IN" dirty="0"/>
              <a:t>BITCOIN IN US DOLLAR</a:t>
            </a:r>
            <a:endParaRPr lang="en-CA" dirty="0"/>
          </a:p>
        </p:txBody>
      </p:sp>
      <p:pic>
        <p:nvPicPr>
          <p:cNvPr id="4" name="Content Placeholder 15">
            <a:extLst>
              <a:ext uri="{FF2B5EF4-FFF2-40B4-BE49-F238E27FC236}">
                <a16:creationId xmlns:a16="http://schemas.microsoft.com/office/drawing/2014/main" id="{1EFCDCA8-C1DD-428C-8BCF-278905125C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90284" y="3571393"/>
            <a:ext cx="5358515" cy="3198233"/>
          </a:xfrm>
        </p:spPr>
      </p:pic>
      <p:cxnSp>
        <p:nvCxnSpPr>
          <p:cNvPr id="5" name="Connector: Elbow 4">
            <a:extLst>
              <a:ext uri="{FF2B5EF4-FFF2-40B4-BE49-F238E27FC236}">
                <a16:creationId xmlns:a16="http://schemas.microsoft.com/office/drawing/2014/main" id="{9271F1F1-61B7-4F8B-96BE-6C3A6605BEAB}"/>
              </a:ext>
            </a:extLst>
          </p:cNvPr>
          <p:cNvCxnSpPr>
            <a:cxnSpLocks/>
          </p:cNvCxnSpPr>
          <p:nvPr/>
        </p:nvCxnSpPr>
        <p:spPr>
          <a:xfrm rot="16200000" flipV="1">
            <a:off x="3112194" y="3659599"/>
            <a:ext cx="1066300" cy="889887"/>
          </a:xfrm>
          <a:prstGeom prst="bentConnector3">
            <a:avLst>
              <a:gd name="adj1" fmla="val -2125"/>
            </a:avLst>
          </a:prstGeom>
          <a:ln>
            <a:solidFill>
              <a:schemeClr val="tx1"/>
            </a:solidFill>
            <a:tailEnd type="triangle"/>
          </a:ln>
        </p:spPr>
        <p:style>
          <a:lnRef idx="2">
            <a:schemeClr val="dk1"/>
          </a:lnRef>
          <a:fillRef idx="0">
            <a:schemeClr val="dk1"/>
          </a:fillRef>
          <a:effectRef idx="1">
            <a:schemeClr val="dk1"/>
          </a:effectRef>
          <a:fontRef idx="minor">
            <a:schemeClr val="tx1"/>
          </a:fontRef>
        </p:style>
      </p:cxnSp>
      <p:sp>
        <p:nvSpPr>
          <p:cNvPr id="6" name="TextBox 5">
            <a:extLst>
              <a:ext uri="{FF2B5EF4-FFF2-40B4-BE49-F238E27FC236}">
                <a16:creationId xmlns:a16="http://schemas.microsoft.com/office/drawing/2014/main" id="{785165EA-D48F-498B-8DA9-15C81E388AE9}"/>
              </a:ext>
            </a:extLst>
          </p:cNvPr>
          <p:cNvSpPr txBox="1"/>
          <p:nvPr/>
        </p:nvSpPr>
        <p:spPr>
          <a:xfrm>
            <a:off x="2149147" y="2402542"/>
            <a:ext cx="7030712" cy="830997"/>
          </a:xfrm>
          <a:prstGeom prst="rect">
            <a:avLst/>
          </a:prstGeom>
          <a:noFill/>
        </p:spPr>
        <p:txBody>
          <a:bodyPr wrap="square" rtlCol="0">
            <a:spAutoFit/>
          </a:bodyPr>
          <a:lstStyle/>
          <a:p>
            <a:r>
              <a:rPr lang="en-CA" sz="1200" dirty="0"/>
              <a:t>We are comparing Bitcoin to US dollars in this piece. It will be simple to determine what the price of the US dollar is since the price of the bitcoin in US dollars will be shown differently each time the programme is launched because the quantity will fluctuate according to market buying and selling.</a:t>
            </a:r>
          </a:p>
        </p:txBody>
      </p:sp>
    </p:spTree>
    <p:extLst>
      <p:ext uri="{BB962C8B-B14F-4D97-AF65-F5344CB8AC3E}">
        <p14:creationId xmlns:p14="http://schemas.microsoft.com/office/powerpoint/2010/main" val="2553957460"/>
      </p:ext>
    </p:extLst>
  </p:cSld>
  <p:clrMapOvr>
    <a:masterClrMapping/>
  </p:clrMapOvr>
</p:sld>
</file>

<file path=ppt/theme/theme1.xml><?xml version="1.0" encoding="utf-8"?>
<a:theme xmlns:a="http://schemas.openxmlformats.org/drawingml/2006/main" name="RocaVTI">
  <a:themeElements>
    <a:clrScheme name="AnalogousFromRegularSeedLeftStep">
      <a:dk1>
        <a:srgbClr val="000000"/>
      </a:dk1>
      <a:lt1>
        <a:srgbClr val="FFFFFF"/>
      </a:lt1>
      <a:dk2>
        <a:srgbClr val="1B2430"/>
      </a:dk2>
      <a:lt2>
        <a:srgbClr val="F0F1F3"/>
      </a:lt2>
      <a:accent1>
        <a:srgbClr val="BF9C4B"/>
      </a:accent1>
      <a:accent2>
        <a:srgbClr val="B15C3B"/>
      </a:accent2>
      <a:accent3>
        <a:srgbClr val="C34D5D"/>
      </a:accent3>
      <a:accent4>
        <a:srgbClr val="B13B7C"/>
      </a:accent4>
      <a:accent5>
        <a:srgbClr val="C34DC0"/>
      </a:accent5>
      <a:accent6>
        <a:srgbClr val="833BB1"/>
      </a:accent6>
      <a:hlink>
        <a:srgbClr val="446AC0"/>
      </a:hlink>
      <a:folHlink>
        <a:srgbClr val="7F7F7F"/>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385</TotalTime>
  <Words>473</Words>
  <Application>Microsoft Office PowerPoint</Application>
  <PresentationFormat>Widescreen</PresentationFormat>
  <Paragraphs>49</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Al Tarikh</vt:lpstr>
      <vt:lpstr>Arial</vt:lpstr>
      <vt:lpstr>Avenir Next LT Pro</vt:lpstr>
      <vt:lpstr>Avenir Next LT Pro Light</vt:lpstr>
      <vt:lpstr>Bahnschrift</vt:lpstr>
      <vt:lpstr>Calibri</vt:lpstr>
      <vt:lpstr>Georgia Pro Semibold</vt:lpstr>
      <vt:lpstr>Wingdings</vt:lpstr>
      <vt:lpstr>RocaVTI</vt:lpstr>
      <vt:lpstr>Bitcoin Exchange rates</vt:lpstr>
      <vt:lpstr>Content</vt:lpstr>
      <vt:lpstr>It was a collective effort of each member helping with all the work.  </vt:lpstr>
      <vt:lpstr>PROJECT SUMMARY</vt:lpstr>
      <vt:lpstr>Timeline</vt:lpstr>
      <vt:lpstr>Get Data From API to MONGO Client Cluster</vt:lpstr>
      <vt:lpstr>Load Data Into Python From API </vt:lpstr>
      <vt:lpstr>DJANGO WEB APPLICATION (Localhost)</vt:lpstr>
      <vt:lpstr>BITCOIN IN US DOLLAR</vt:lpstr>
      <vt:lpstr>BITCOIN IN CANADIAN DOLLAR(CAD)</vt:lpstr>
      <vt:lpstr>BITCOIN IN INDIAN RUPEE</vt:lpstr>
      <vt:lpstr>Creating An API that fetches live data from the cloud database</vt:lpstr>
      <vt:lpstr>Deployed app on Heroku App. </vt:lpstr>
      <vt:lpstr>Fit Gap Analysis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Bitcoin Exchange rates</dc:title>
  <dc:creator>Varun Sikka</dc:creator>
  <cp:lastModifiedBy>JASWINDER SAWHNEY</cp:lastModifiedBy>
  <cp:revision>11</cp:revision>
  <dcterms:created xsi:type="dcterms:W3CDTF">2022-04-15T14:22:44Z</dcterms:created>
  <dcterms:modified xsi:type="dcterms:W3CDTF">2022-04-15T22:29:39Z</dcterms:modified>
</cp:coreProperties>
</file>

<file path=docProps/thumbnail.jpeg>
</file>